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Oswald Regular"/>
      <p:regular r:id="rId26"/>
      <p:bold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regular.fntdata"/><Relationship Id="rId25" Type="http://schemas.openxmlformats.org/officeDocument/2006/relationships/font" Target="fonts/Raleway-boldItalic.fntdata"/><Relationship Id="rId28" Type="http://schemas.openxmlformats.org/officeDocument/2006/relationships/font" Target="fonts/Lato-regular.fntdata"/><Relationship Id="rId27" Type="http://schemas.openxmlformats.org/officeDocument/2006/relationships/font" Target="fonts/OswaldRegula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6e6e79d36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e6e79d36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e825095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e825095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6e90ca54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e90ca54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6e90ca54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e90ca54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6e90ca54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e90ca54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6eb02af9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eb02af9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3.jpg"/><Relationship Id="rId5" Type="http://schemas.openxmlformats.org/officeDocument/2006/relationships/image" Target="../media/image13.png"/><Relationship Id="rId6"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0.jp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Speaking Guide</a:t>
            </a:r>
            <a:endParaRPr/>
          </a:p>
        </p:txBody>
      </p:sp>
      <p:sp>
        <p:nvSpPr>
          <p:cNvPr id="177" name="Google Shape;177;p18"/>
          <p:cNvSpPr txBox="1"/>
          <p:nvPr/>
        </p:nvSpPr>
        <p:spPr>
          <a:xfrm>
            <a:off x="6852725" y="4542100"/>
            <a:ext cx="18201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By juel</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237000" y="480575"/>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rPr>
              <a:t>LANGUAGE</a:t>
            </a:r>
            <a:endParaRPr u="sng"/>
          </a:p>
        </p:txBody>
      </p:sp>
      <p:pic>
        <p:nvPicPr>
          <p:cNvPr id="288" name="Google Shape;288;p27"/>
          <p:cNvPicPr preferRelativeResize="0"/>
          <p:nvPr/>
        </p:nvPicPr>
        <p:blipFill rotWithShape="1">
          <a:blip r:embed="rId3">
            <a:alphaModFix/>
          </a:blip>
          <a:srcRect b="23759" l="3999" r="35679" t="25014"/>
          <a:stretch/>
        </p:blipFill>
        <p:spPr>
          <a:xfrm>
            <a:off x="131450" y="2572258"/>
            <a:ext cx="3730250" cy="2375917"/>
          </a:xfrm>
          <a:prstGeom prst="rect">
            <a:avLst/>
          </a:prstGeom>
          <a:noFill/>
          <a:ln>
            <a:noFill/>
          </a:ln>
        </p:spPr>
      </p:pic>
      <p:sp>
        <p:nvSpPr>
          <p:cNvPr id="289" name="Google Shape;289;p27"/>
          <p:cNvSpPr txBox="1"/>
          <p:nvPr>
            <p:ph idx="1" type="body"/>
          </p:nvPr>
        </p:nvSpPr>
        <p:spPr>
          <a:xfrm>
            <a:off x="463775" y="1350875"/>
            <a:ext cx="3882600" cy="10344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t>Let's</a:t>
            </a:r>
            <a:r>
              <a:rPr lang="en-GB" sz="1100"/>
              <a:t> start with some functional English to begin with</a:t>
            </a:r>
            <a:endParaRPr sz="1100"/>
          </a:p>
          <a:p>
            <a:pPr indent="0" lvl="0" marL="0" rtl="0" algn="l">
              <a:spcBef>
                <a:spcPts val="1600"/>
              </a:spcBef>
              <a:spcAft>
                <a:spcPts val="0"/>
              </a:spcAft>
              <a:buNone/>
            </a:pPr>
            <a:r>
              <a:rPr lang="en-GB" sz="1100"/>
              <a:t>Would you like to start?    Shall I start?   </a:t>
            </a:r>
            <a:r>
              <a:rPr lang="en-GB" sz="1100"/>
              <a:t>Let's</a:t>
            </a:r>
            <a:r>
              <a:rPr lang="en-GB" sz="1100"/>
              <a:t> start with….    Shall we start with this one….?</a:t>
            </a:r>
            <a:endParaRPr sz="1100"/>
          </a:p>
          <a:p>
            <a:pPr indent="0" lvl="0" marL="0" rtl="0" algn="l">
              <a:spcBef>
                <a:spcPts val="1600"/>
              </a:spcBef>
              <a:spcAft>
                <a:spcPts val="1600"/>
              </a:spcAft>
              <a:buNone/>
            </a:pPr>
            <a:r>
              <a:t/>
            </a:r>
            <a:endParaRPr sz="1100"/>
          </a:p>
        </p:txBody>
      </p:sp>
      <p:sp>
        <p:nvSpPr>
          <p:cNvPr id="290" name="Google Shape;290;p27"/>
          <p:cNvSpPr txBox="1"/>
          <p:nvPr>
            <p:ph idx="1" type="body"/>
          </p:nvPr>
        </p:nvSpPr>
        <p:spPr>
          <a:xfrm>
            <a:off x="4572000" y="653375"/>
            <a:ext cx="3882600" cy="11799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t>You will also need to ask for opinion (for interactive Communication points)</a:t>
            </a:r>
            <a:endParaRPr sz="1100"/>
          </a:p>
          <a:p>
            <a:pPr indent="0" lvl="0" marL="0" rtl="0" algn="l">
              <a:spcBef>
                <a:spcPts val="1600"/>
              </a:spcBef>
              <a:spcAft>
                <a:spcPts val="0"/>
              </a:spcAft>
              <a:buNone/>
            </a:pPr>
            <a:r>
              <a:rPr lang="en-GB" sz="1100"/>
              <a:t>Wouldn't</a:t>
            </a:r>
            <a:r>
              <a:rPr lang="en-GB" sz="1100"/>
              <a:t> you agree?      Don´t you think so?     How about you (pablo)?    </a:t>
            </a:r>
            <a:endParaRPr sz="1100"/>
          </a:p>
          <a:p>
            <a:pPr indent="0" lvl="0" marL="0" rtl="0" algn="l">
              <a:spcBef>
                <a:spcPts val="1600"/>
              </a:spcBef>
              <a:spcAft>
                <a:spcPts val="1600"/>
              </a:spcAft>
              <a:buNone/>
            </a:pPr>
            <a:r>
              <a:t/>
            </a:r>
            <a:endParaRPr sz="1100"/>
          </a:p>
        </p:txBody>
      </p:sp>
      <p:pic>
        <p:nvPicPr>
          <p:cNvPr id="291" name="Google Shape;291;p27"/>
          <p:cNvPicPr preferRelativeResize="0"/>
          <p:nvPr/>
        </p:nvPicPr>
        <p:blipFill>
          <a:blip r:embed="rId4">
            <a:alphaModFix/>
          </a:blip>
          <a:stretch>
            <a:fillRect/>
          </a:stretch>
        </p:blipFill>
        <p:spPr>
          <a:xfrm>
            <a:off x="4282700" y="3041775"/>
            <a:ext cx="3560481" cy="2066351"/>
          </a:xfrm>
          <a:prstGeom prst="rect">
            <a:avLst/>
          </a:prstGeom>
          <a:noFill/>
          <a:ln>
            <a:noFill/>
          </a:ln>
        </p:spPr>
      </p:pic>
      <p:sp>
        <p:nvSpPr>
          <p:cNvPr id="292" name="Google Shape;292;p27"/>
          <p:cNvSpPr txBox="1"/>
          <p:nvPr/>
        </p:nvSpPr>
        <p:spPr>
          <a:xfrm rot="-1523274">
            <a:off x="7010370" y="4459973"/>
            <a:ext cx="724907"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FCE</a:t>
            </a:r>
            <a:endParaRPr b="1" sz="1800">
              <a:solidFill>
                <a:srgbClr val="FF0000"/>
              </a:solidFill>
              <a:latin typeface="Lato"/>
              <a:ea typeface="Lato"/>
              <a:cs typeface="Lato"/>
              <a:sym typeface="Lato"/>
            </a:endParaRPr>
          </a:p>
        </p:txBody>
      </p:sp>
      <p:sp>
        <p:nvSpPr>
          <p:cNvPr id="293" name="Google Shape;293;p27"/>
          <p:cNvSpPr txBox="1"/>
          <p:nvPr/>
        </p:nvSpPr>
        <p:spPr>
          <a:xfrm rot="-1523274">
            <a:off x="2656345" y="4336273"/>
            <a:ext cx="724907"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CAE</a:t>
            </a:r>
            <a:endParaRPr b="1" sz="1800">
              <a:solidFill>
                <a:srgbClr val="FF0000"/>
              </a:solidFill>
              <a:latin typeface="Lato"/>
              <a:ea typeface="Lato"/>
              <a:cs typeface="Lato"/>
              <a:sym typeface="Lato"/>
            </a:endParaRPr>
          </a:p>
        </p:txBody>
      </p:sp>
      <p:sp>
        <p:nvSpPr>
          <p:cNvPr id="294" name="Google Shape;294;p27"/>
          <p:cNvSpPr txBox="1"/>
          <p:nvPr>
            <p:ph idx="1" type="body"/>
          </p:nvPr>
        </p:nvSpPr>
        <p:spPr>
          <a:xfrm>
            <a:off x="4453325" y="1920325"/>
            <a:ext cx="4612200" cy="11214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t>To change from one topic to the next or another one</a:t>
            </a:r>
            <a:endParaRPr sz="1100"/>
          </a:p>
          <a:p>
            <a:pPr indent="0" lvl="0" marL="0" rtl="0" algn="l">
              <a:spcBef>
                <a:spcPts val="1600"/>
              </a:spcBef>
              <a:spcAft>
                <a:spcPts val="0"/>
              </a:spcAft>
              <a:buNone/>
            </a:pPr>
            <a:r>
              <a:rPr lang="en-GB" sz="1100"/>
              <a:t>How about this one?    </a:t>
            </a:r>
            <a:r>
              <a:rPr lang="en-GB" sz="1100"/>
              <a:t>Let's</a:t>
            </a:r>
            <a:r>
              <a:rPr lang="en-GB" sz="1100"/>
              <a:t> move on to…     Shall we talk about this now?</a:t>
            </a:r>
            <a:endParaRPr sz="1100"/>
          </a:p>
          <a:p>
            <a:pPr indent="0" lvl="0" marL="0" rtl="0" algn="l">
              <a:spcBef>
                <a:spcPts val="1600"/>
              </a:spcBef>
              <a:spcAft>
                <a:spcPts val="0"/>
              </a:spcAft>
              <a:buNone/>
            </a:pPr>
            <a:r>
              <a:rPr lang="en-GB" sz="1100"/>
              <a:t>What about this one?</a:t>
            </a:r>
            <a:endParaRPr sz="1100"/>
          </a:p>
          <a:p>
            <a:pPr indent="0" lvl="0" marL="0" rtl="0" algn="l">
              <a:spcBef>
                <a:spcPts val="1600"/>
              </a:spcBef>
              <a:spcAft>
                <a:spcPts val="1600"/>
              </a:spcAft>
              <a:buNone/>
            </a:pPr>
            <a:r>
              <a:t/>
            </a:r>
            <a:endParaRPr sz="1100"/>
          </a:p>
        </p:txBody>
      </p:sp>
      <p:sp>
        <p:nvSpPr>
          <p:cNvPr id="295" name="Google Shape;295;p27"/>
          <p:cNvSpPr txBox="1"/>
          <p:nvPr/>
        </p:nvSpPr>
        <p:spPr>
          <a:xfrm rot="-1522941">
            <a:off x="2962197" y="969026"/>
            <a:ext cx="994502"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PART 3</a:t>
            </a:r>
            <a:endParaRPr b="1" sz="1800">
              <a:solidFill>
                <a:srgbClr val="FF0000"/>
              </a:solidFill>
              <a:latin typeface="Lato"/>
              <a:ea typeface="Lato"/>
              <a:cs typeface="Lato"/>
              <a:sym typeface="Lato"/>
            </a:endParaRPr>
          </a:p>
        </p:txBody>
      </p:sp>
      <p:sp>
        <p:nvSpPr>
          <p:cNvPr id="296" name="Google Shape;296;p27"/>
          <p:cNvSpPr txBox="1"/>
          <p:nvPr/>
        </p:nvSpPr>
        <p:spPr>
          <a:xfrm>
            <a:off x="6103800" y="1514975"/>
            <a:ext cx="2350800" cy="234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a:ea typeface="Lato"/>
                <a:cs typeface="Lato"/>
                <a:sym typeface="Lato"/>
              </a:rPr>
              <a:t>Use persons name it sounds friendlier</a:t>
            </a:r>
            <a:endParaRPr sz="1000">
              <a:latin typeface="Lato"/>
              <a:ea typeface="Lato"/>
              <a:cs typeface="Lato"/>
              <a:sym typeface="Lato"/>
            </a:endParaRPr>
          </a:p>
        </p:txBody>
      </p:sp>
      <p:cxnSp>
        <p:nvCxnSpPr>
          <p:cNvPr id="297" name="Google Shape;297;p27"/>
          <p:cNvCxnSpPr>
            <a:stCxn id="296" idx="1"/>
          </p:cNvCxnSpPr>
          <p:nvPr/>
        </p:nvCxnSpPr>
        <p:spPr>
          <a:xfrm flipH="1">
            <a:off x="5327700" y="1632275"/>
            <a:ext cx="776100" cy="12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type="title"/>
          </p:nvPr>
        </p:nvSpPr>
        <p:spPr>
          <a:xfrm>
            <a:off x="1761875" y="762325"/>
            <a:ext cx="45468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Agreement/Disagreement</a:t>
            </a:r>
            <a:endParaRPr/>
          </a:p>
        </p:txBody>
      </p:sp>
      <p:sp>
        <p:nvSpPr>
          <p:cNvPr id="303" name="Google Shape;303;p28"/>
          <p:cNvSpPr txBox="1"/>
          <p:nvPr>
            <p:ph idx="1" type="body"/>
          </p:nvPr>
        </p:nvSpPr>
        <p:spPr>
          <a:xfrm>
            <a:off x="500500" y="1279225"/>
            <a:ext cx="1844400" cy="38643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u="sng"/>
              <a:t>AGREEMENT</a:t>
            </a:r>
            <a:endParaRPr b="1" sz="1100" u="sng"/>
          </a:p>
          <a:p>
            <a:pPr indent="0" lvl="0" marL="0" rtl="0" algn="l">
              <a:spcBef>
                <a:spcPts val="1600"/>
              </a:spcBef>
              <a:spcAft>
                <a:spcPts val="0"/>
              </a:spcAft>
              <a:buNone/>
            </a:pPr>
            <a:r>
              <a:rPr lang="en-GB" sz="1100"/>
              <a:t>I agree</a:t>
            </a:r>
            <a:endParaRPr sz="1100"/>
          </a:p>
          <a:p>
            <a:pPr indent="0" lvl="0" marL="0" rtl="0" algn="l">
              <a:spcBef>
                <a:spcPts val="1600"/>
              </a:spcBef>
              <a:spcAft>
                <a:spcPts val="0"/>
              </a:spcAft>
              <a:buNone/>
            </a:pPr>
            <a:r>
              <a:rPr lang="en-GB" sz="1100"/>
              <a:t>Absolutely</a:t>
            </a:r>
            <a:endParaRPr sz="1100"/>
          </a:p>
          <a:p>
            <a:pPr indent="0" lvl="0" marL="0" rtl="0" algn="l">
              <a:spcBef>
                <a:spcPts val="1600"/>
              </a:spcBef>
              <a:spcAft>
                <a:spcPts val="0"/>
              </a:spcAft>
              <a:buNone/>
            </a:pPr>
            <a:r>
              <a:rPr lang="en-GB" sz="1100"/>
              <a:t>That's</a:t>
            </a:r>
            <a:r>
              <a:rPr lang="en-GB" sz="1100"/>
              <a:t> so true</a:t>
            </a:r>
            <a:endParaRPr sz="1100"/>
          </a:p>
          <a:p>
            <a:pPr indent="0" lvl="0" marL="0" rtl="0" algn="l">
              <a:spcBef>
                <a:spcPts val="1600"/>
              </a:spcBef>
              <a:spcAft>
                <a:spcPts val="0"/>
              </a:spcAft>
              <a:buNone/>
            </a:pPr>
            <a:r>
              <a:rPr lang="en-GB" sz="1100"/>
              <a:t>I </a:t>
            </a:r>
            <a:r>
              <a:rPr lang="en-GB" sz="1100"/>
              <a:t>couldn't</a:t>
            </a:r>
            <a:r>
              <a:rPr lang="en-GB" sz="1100"/>
              <a:t> agree with you more</a:t>
            </a:r>
            <a:endParaRPr sz="1100"/>
          </a:p>
          <a:p>
            <a:pPr indent="0" lvl="0" marL="0" rtl="0" algn="l">
              <a:spcBef>
                <a:spcPts val="1600"/>
              </a:spcBef>
              <a:spcAft>
                <a:spcPts val="0"/>
              </a:spcAft>
              <a:buNone/>
            </a:pPr>
            <a:r>
              <a:rPr lang="en-GB" sz="1100"/>
              <a:t>You´re absolutely right</a:t>
            </a:r>
            <a:endParaRPr sz="1100"/>
          </a:p>
          <a:p>
            <a:pPr indent="0" lvl="0" marL="0" rtl="0" algn="l">
              <a:spcBef>
                <a:spcPts val="1600"/>
              </a:spcBef>
              <a:spcAft>
                <a:spcPts val="0"/>
              </a:spcAft>
              <a:buNone/>
            </a:pPr>
            <a:r>
              <a:rPr lang="en-GB" sz="1100"/>
              <a:t>That's</a:t>
            </a:r>
            <a:r>
              <a:rPr lang="en-GB" sz="1100"/>
              <a:t> exactly how I feel</a:t>
            </a:r>
            <a:endParaRPr sz="1100"/>
          </a:p>
          <a:p>
            <a:pPr indent="0" lvl="0" marL="0" rtl="0" algn="l">
              <a:spcBef>
                <a:spcPts val="1600"/>
              </a:spcBef>
              <a:spcAft>
                <a:spcPts val="0"/>
              </a:spcAft>
              <a:buNone/>
            </a:pPr>
            <a:r>
              <a:rPr lang="en-GB" sz="1100"/>
              <a:t>Yes, no doubt about it.</a:t>
            </a:r>
            <a:endParaRPr sz="1100"/>
          </a:p>
          <a:p>
            <a:pPr indent="0" lvl="0" marL="0" rtl="0" algn="l">
              <a:spcBef>
                <a:spcPts val="1600"/>
              </a:spcBef>
              <a:spcAft>
                <a:spcPts val="0"/>
              </a:spcAft>
              <a:buNone/>
            </a:pPr>
            <a:r>
              <a:rPr lang="en-GB" sz="1100"/>
              <a:t>I was just about to say that</a:t>
            </a:r>
            <a:endParaRPr sz="1100"/>
          </a:p>
          <a:p>
            <a:pPr indent="0" lvl="0" marL="0" rtl="0" algn="l">
              <a:spcBef>
                <a:spcPts val="1600"/>
              </a:spcBef>
              <a:spcAft>
                <a:spcPts val="0"/>
              </a:spcAft>
              <a:buNone/>
            </a:pPr>
            <a:r>
              <a:rPr lang="en-GB" sz="1100"/>
              <a:t>  </a:t>
            </a:r>
            <a:endParaRPr sz="1100"/>
          </a:p>
          <a:p>
            <a:pPr indent="0" lvl="0" marL="0" rtl="0" algn="l">
              <a:spcBef>
                <a:spcPts val="1600"/>
              </a:spcBef>
              <a:spcAft>
                <a:spcPts val="1600"/>
              </a:spcAft>
              <a:buNone/>
            </a:pPr>
            <a:r>
              <a:t/>
            </a:r>
            <a:endParaRPr sz="1100"/>
          </a:p>
        </p:txBody>
      </p:sp>
      <p:sp>
        <p:nvSpPr>
          <p:cNvPr id="304" name="Google Shape;304;p28"/>
          <p:cNvSpPr txBox="1"/>
          <p:nvPr>
            <p:ph idx="1" type="body"/>
          </p:nvPr>
        </p:nvSpPr>
        <p:spPr>
          <a:xfrm>
            <a:off x="2557900" y="1279225"/>
            <a:ext cx="2187600" cy="13716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u="sng"/>
              <a:t>DIS</a:t>
            </a:r>
            <a:r>
              <a:rPr b="1" lang="en-GB" sz="1100" u="sng"/>
              <a:t>AGREEMENT</a:t>
            </a:r>
            <a:endParaRPr b="1" sz="1100" u="sng"/>
          </a:p>
          <a:p>
            <a:pPr indent="0" lvl="0" marL="0" rtl="0" algn="l">
              <a:spcBef>
                <a:spcPts val="1600"/>
              </a:spcBef>
              <a:spcAft>
                <a:spcPts val="0"/>
              </a:spcAft>
              <a:buNone/>
            </a:pPr>
            <a:r>
              <a:rPr lang="en-GB" sz="1100"/>
              <a:t>disagree/ </a:t>
            </a:r>
            <a:r>
              <a:rPr lang="en-GB" sz="1100"/>
              <a:t>don't</a:t>
            </a:r>
            <a:r>
              <a:rPr lang="en-GB" sz="1100"/>
              <a:t> agree</a:t>
            </a:r>
            <a:endParaRPr sz="1100"/>
          </a:p>
          <a:p>
            <a:pPr indent="0" lvl="0" marL="0" rtl="0" algn="l">
              <a:spcBef>
                <a:spcPts val="1600"/>
              </a:spcBef>
              <a:spcAft>
                <a:spcPts val="0"/>
              </a:spcAft>
              <a:buNone/>
            </a:pPr>
            <a:r>
              <a:rPr lang="en-GB" sz="1100"/>
              <a:t>That's</a:t>
            </a:r>
            <a:r>
              <a:rPr lang="en-GB" sz="1100"/>
              <a:t> not quite the way I see it</a:t>
            </a:r>
            <a:endParaRPr sz="1100"/>
          </a:p>
          <a:p>
            <a:pPr indent="0" lvl="0" marL="0" rtl="0" algn="l">
              <a:spcBef>
                <a:spcPts val="1600"/>
              </a:spcBef>
              <a:spcAft>
                <a:spcPts val="0"/>
              </a:spcAft>
              <a:buNone/>
            </a:pPr>
            <a:r>
              <a:rPr lang="en-GB" sz="1100"/>
              <a:t>  </a:t>
            </a:r>
            <a:endParaRPr sz="1100"/>
          </a:p>
          <a:p>
            <a:pPr indent="0" lvl="0" marL="0" rtl="0" algn="l">
              <a:spcBef>
                <a:spcPts val="1600"/>
              </a:spcBef>
              <a:spcAft>
                <a:spcPts val="1600"/>
              </a:spcAft>
              <a:buNone/>
            </a:pPr>
            <a:r>
              <a:t/>
            </a:r>
            <a:endParaRPr sz="1100"/>
          </a:p>
        </p:txBody>
      </p:sp>
      <p:sp>
        <p:nvSpPr>
          <p:cNvPr id="305" name="Google Shape;305;p28"/>
          <p:cNvSpPr txBox="1"/>
          <p:nvPr>
            <p:ph idx="1" type="body"/>
          </p:nvPr>
        </p:nvSpPr>
        <p:spPr>
          <a:xfrm>
            <a:off x="2581175" y="2777425"/>
            <a:ext cx="2071800" cy="13716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u="sng"/>
              <a:t>PARTIAL  </a:t>
            </a:r>
            <a:r>
              <a:rPr b="1" lang="en-GB" sz="1100" u="sng"/>
              <a:t>AGREEMENT</a:t>
            </a:r>
            <a:endParaRPr b="1" sz="1100" u="sng"/>
          </a:p>
          <a:p>
            <a:pPr indent="0" lvl="0" marL="0" rtl="0" algn="l">
              <a:spcBef>
                <a:spcPts val="1600"/>
              </a:spcBef>
              <a:spcAft>
                <a:spcPts val="0"/>
              </a:spcAft>
              <a:buNone/>
            </a:pPr>
            <a:r>
              <a:rPr lang="en-GB" sz="1100"/>
              <a:t>I can't argue with that but….</a:t>
            </a:r>
            <a:endParaRPr sz="1100"/>
          </a:p>
          <a:p>
            <a:pPr indent="0" lvl="0" marL="0" rtl="0" algn="l">
              <a:spcBef>
                <a:spcPts val="1600"/>
              </a:spcBef>
              <a:spcAft>
                <a:spcPts val="0"/>
              </a:spcAft>
              <a:buNone/>
            </a:pPr>
            <a:r>
              <a:rPr lang="en-GB" sz="1100"/>
              <a:t>I agree up to a point</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rPr lang="en-GB" sz="1100"/>
              <a:t>  </a:t>
            </a:r>
            <a:endParaRPr sz="1100"/>
          </a:p>
          <a:p>
            <a:pPr indent="0" lvl="0" marL="0" rtl="0" algn="l">
              <a:spcBef>
                <a:spcPts val="1600"/>
              </a:spcBef>
              <a:spcAft>
                <a:spcPts val="1600"/>
              </a:spcAft>
              <a:buNone/>
            </a:pPr>
            <a:r>
              <a:t/>
            </a:r>
            <a:endParaRPr sz="1100"/>
          </a:p>
        </p:txBody>
      </p:sp>
      <p:pic>
        <p:nvPicPr>
          <p:cNvPr id="306" name="Google Shape;306;p28"/>
          <p:cNvPicPr preferRelativeResize="0"/>
          <p:nvPr/>
        </p:nvPicPr>
        <p:blipFill>
          <a:blip r:embed="rId3">
            <a:alphaModFix/>
          </a:blip>
          <a:stretch>
            <a:fillRect/>
          </a:stretch>
        </p:blipFill>
        <p:spPr>
          <a:xfrm>
            <a:off x="4958500" y="1656350"/>
            <a:ext cx="4102850" cy="3075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9"/>
          <p:cNvSpPr txBox="1"/>
          <p:nvPr>
            <p:ph type="title"/>
          </p:nvPr>
        </p:nvSpPr>
        <p:spPr>
          <a:xfrm>
            <a:off x="730000" y="1318650"/>
            <a:ext cx="1865400" cy="5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u="sng"/>
              <a:t>MARKING</a:t>
            </a:r>
            <a:endParaRPr b="0" u="sng"/>
          </a:p>
        </p:txBody>
      </p:sp>
      <p:pic>
        <p:nvPicPr>
          <p:cNvPr id="312" name="Google Shape;312;p29"/>
          <p:cNvPicPr preferRelativeResize="0"/>
          <p:nvPr/>
        </p:nvPicPr>
        <p:blipFill rotWithShape="1">
          <a:blip r:embed="rId3">
            <a:alphaModFix/>
          </a:blip>
          <a:srcRect b="29732" l="12041" r="50804" t="24727"/>
          <a:stretch/>
        </p:blipFill>
        <p:spPr>
          <a:xfrm>
            <a:off x="4146424" y="601400"/>
            <a:ext cx="4652900" cy="4277224"/>
          </a:xfrm>
          <a:prstGeom prst="rect">
            <a:avLst/>
          </a:prstGeom>
          <a:noFill/>
          <a:ln>
            <a:noFill/>
          </a:ln>
        </p:spPr>
      </p:pic>
      <p:pic>
        <p:nvPicPr>
          <p:cNvPr id="313" name="Google Shape;313;p29"/>
          <p:cNvPicPr preferRelativeResize="0"/>
          <p:nvPr/>
        </p:nvPicPr>
        <p:blipFill>
          <a:blip r:embed="rId4">
            <a:alphaModFix/>
          </a:blip>
          <a:stretch>
            <a:fillRect/>
          </a:stretch>
        </p:blipFill>
        <p:spPr>
          <a:xfrm>
            <a:off x="209850" y="2112800"/>
            <a:ext cx="3936578" cy="2214325"/>
          </a:xfrm>
          <a:prstGeom prst="rect">
            <a:avLst/>
          </a:prstGeom>
          <a:noFill/>
          <a:ln>
            <a:noFill/>
          </a:ln>
        </p:spPr>
      </p:pic>
      <p:sp>
        <p:nvSpPr>
          <p:cNvPr id="314" name="Google Shape;314;p29"/>
          <p:cNvSpPr/>
          <p:nvPr/>
        </p:nvSpPr>
        <p:spPr>
          <a:xfrm>
            <a:off x="3068050" y="1188125"/>
            <a:ext cx="1353600" cy="39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5 MARKS for each part</a:t>
            </a:r>
            <a:endParaRPr/>
          </a:p>
        </p:txBody>
      </p:sp>
      <p:cxnSp>
        <p:nvCxnSpPr>
          <p:cNvPr id="315" name="Google Shape;315;p29"/>
          <p:cNvCxnSpPr>
            <a:stCxn id="314" idx="2"/>
          </p:cNvCxnSpPr>
          <p:nvPr/>
        </p:nvCxnSpPr>
        <p:spPr>
          <a:xfrm>
            <a:off x="3744850" y="1587725"/>
            <a:ext cx="721800" cy="586500"/>
          </a:xfrm>
          <a:prstGeom prst="straightConnector1">
            <a:avLst/>
          </a:prstGeom>
          <a:noFill/>
          <a:ln cap="flat" cmpd="sng" w="9525">
            <a:solidFill>
              <a:schemeClr val="dk2"/>
            </a:solidFill>
            <a:prstDash val="solid"/>
            <a:round/>
            <a:headEnd len="med" w="med" type="none"/>
            <a:tailEnd len="med" w="med" type="triangle"/>
          </a:ln>
        </p:spPr>
      </p:cxnSp>
      <p:sp>
        <p:nvSpPr>
          <p:cNvPr id="316" name="Google Shape;316;p29"/>
          <p:cNvSpPr/>
          <p:nvPr/>
        </p:nvSpPr>
        <p:spPr>
          <a:xfrm>
            <a:off x="6823450" y="1950125"/>
            <a:ext cx="1865400" cy="96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In CAE Grammar and Vocabulary marked separately</a:t>
            </a:r>
            <a:endParaRPr/>
          </a:p>
        </p:txBody>
      </p:sp>
      <p:cxnSp>
        <p:nvCxnSpPr>
          <p:cNvPr id="317" name="Google Shape;317;p29"/>
          <p:cNvCxnSpPr>
            <a:stCxn id="316" idx="1"/>
          </p:cNvCxnSpPr>
          <p:nvPr/>
        </p:nvCxnSpPr>
        <p:spPr>
          <a:xfrm rot="10800000">
            <a:off x="6361750" y="2249375"/>
            <a:ext cx="461700" cy="181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730000" y="1318650"/>
            <a:ext cx="1865400" cy="5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u="sng"/>
              <a:t>MARKING</a:t>
            </a:r>
            <a:endParaRPr b="0" u="sng"/>
          </a:p>
        </p:txBody>
      </p:sp>
      <p:pic>
        <p:nvPicPr>
          <p:cNvPr id="323" name="Google Shape;323;p30"/>
          <p:cNvPicPr preferRelativeResize="0"/>
          <p:nvPr/>
        </p:nvPicPr>
        <p:blipFill>
          <a:blip r:embed="rId3">
            <a:alphaModFix/>
          </a:blip>
          <a:stretch>
            <a:fillRect/>
          </a:stretch>
        </p:blipFill>
        <p:spPr>
          <a:xfrm>
            <a:off x="2595400" y="730350"/>
            <a:ext cx="3136566" cy="1152900"/>
          </a:xfrm>
          <a:prstGeom prst="rect">
            <a:avLst/>
          </a:prstGeom>
          <a:noFill/>
          <a:ln>
            <a:noFill/>
          </a:ln>
        </p:spPr>
      </p:pic>
      <p:sp>
        <p:nvSpPr>
          <p:cNvPr id="324" name="Google Shape;324;p30"/>
          <p:cNvSpPr txBox="1"/>
          <p:nvPr/>
        </p:nvSpPr>
        <p:spPr>
          <a:xfrm>
            <a:off x="427300" y="2025750"/>
            <a:ext cx="4900200" cy="31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Discourse Management:</a:t>
            </a:r>
            <a:endParaRPr b="1" u="sng">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This is how much fluency you have, little hesitation will get you better marks. Did you use all the time available to you? Is what you are saying </a:t>
            </a:r>
            <a:r>
              <a:rPr lang="en-GB">
                <a:latin typeface="Lato"/>
                <a:ea typeface="Lato"/>
                <a:cs typeface="Lato"/>
                <a:sym typeface="Lato"/>
              </a:rPr>
              <a:t>relevant</a:t>
            </a:r>
            <a:r>
              <a:rPr lang="en-GB">
                <a:latin typeface="Lato"/>
                <a:ea typeface="Lato"/>
                <a:cs typeface="Lato"/>
                <a:sym typeface="Lato"/>
              </a:rPr>
              <a:t>? Good use of linkers to </a:t>
            </a:r>
            <a:r>
              <a:rPr lang="en-GB">
                <a:latin typeface="Lato"/>
                <a:ea typeface="Lato"/>
                <a:cs typeface="Lato"/>
                <a:sym typeface="Lato"/>
              </a:rPr>
              <a:t>organize</a:t>
            </a:r>
            <a:r>
              <a:rPr lang="en-GB">
                <a:latin typeface="Lato"/>
                <a:ea typeface="Lato"/>
                <a:cs typeface="Lato"/>
                <a:sym typeface="Lato"/>
              </a:rPr>
              <a:t> your speech and ideas.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GB" u="sng">
                <a:latin typeface="Lato"/>
                <a:ea typeface="Lato"/>
                <a:cs typeface="Lato"/>
                <a:sym typeface="Lato"/>
              </a:rPr>
              <a:t>Grammar /Vocabulary:</a:t>
            </a:r>
            <a:endParaRPr b="1" u="sng">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AS the title suggests did you use a wide range of vocabulary to talk about a variety of topics? Complex grammatical forms will also get you marks. For example  A second conditional is considered complex grammatical form. Able to give and exchange opinion and views.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25" name="Google Shape;325;p30"/>
          <p:cNvSpPr txBox="1"/>
          <p:nvPr/>
        </p:nvSpPr>
        <p:spPr>
          <a:xfrm>
            <a:off x="5731975" y="730350"/>
            <a:ext cx="3180900" cy="19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Pronunciation</a:t>
            </a:r>
            <a:r>
              <a:rPr b="1" lang="en-GB" u="sng">
                <a:latin typeface="Lato"/>
                <a:ea typeface="Lato"/>
                <a:cs typeface="Lato"/>
                <a:sym typeface="Lato"/>
              </a:rPr>
              <a:t>;</a:t>
            </a:r>
            <a:endParaRPr b="1" u="sng">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Be intelligible (hopefully the examiner will understand you) Pronounce individual words correctly eg, comfortable, vegetable, parent etc. but also sentence stress (basically try not to sound like a robot)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26" name="Google Shape;326;p30"/>
          <p:cNvSpPr txBox="1"/>
          <p:nvPr/>
        </p:nvSpPr>
        <p:spPr>
          <a:xfrm>
            <a:off x="5760725" y="2832875"/>
            <a:ext cx="3038700" cy="20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latin typeface="Lato"/>
                <a:ea typeface="Lato"/>
                <a:cs typeface="Lato"/>
                <a:sym typeface="Lato"/>
              </a:rPr>
              <a:t>Interactive Communication:</a:t>
            </a:r>
            <a:endParaRPr b="1" u="sng">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Initiate and respond appropriately, build on information that other student has given. Asks questions, shows interest, actively reaching a decision in part 3.</a:t>
            </a:r>
            <a:endParaRPr>
              <a:latin typeface="Lato"/>
              <a:ea typeface="Lato"/>
              <a:cs typeface="Lato"/>
              <a:sym typeface="Lato"/>
            </a:endParaRPr>
          </a:p>
        </p:txBody>
      </p:sp>
      <p:sp>
        <p:nvSpPr>
          <p:cNvPr id="327" name="Google Shape;327;p30"/>
          <p:cNvSpPr txBox="1"/>
          <p:nvPr/>
        </p:nvSpPr>
        <p:spPr>
          <a:xfrm>
            <a:off x="5713250" y="4462975"/>
            <a:ext cx="2643000" cy="522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Remember 5 marks for each of these.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ph type="title"/>
          </p:nvPr>
        </p:nvSpPr>
        <p:spPr>
          <a:xfrm>
            <a:off x="5778450" y="543150"/>
            <a:ext cx="33009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 Minute Advice</a:t>
            </a:r>
            <a:endParaRPr/>
          </a:p>
        </p:txBody>
      </p:sp>
      <p:sp>
        <p:nvSpPr>
          <p:cNvPr id="333" name="Google Shape;333;p31"/>
          <p:cNvSpPr txBox="1"/>
          <p:nvPr>
            <p:ph idx="1" type="body"/>
          </p:nvPr>
        </p:nvSpPr>
        <p:spPr>
          <a:xfrm>
            <a:off x="338600" y="724325"/>
            <a:ext cx="4456800" cy="38583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393E41"/>
                </a:solidFill>
                <a:highlight>
                  <a:srgbClr val="FFFFFF"/>
                </a:highlight>
                <a:latin typeface="Arial"/>
                <a:ea typeface="Arial"/>
                <a:cs typeface="Arial"/>
                <a:sym typeface="Arial"/>
              </a:rPr>
              <a:t>In Part 2 many FCE students describe the photos. Nobody asked you to describe them! You are asked to compare - there's a big difference. </a:t>
            </a:r>
            <a:endParaRPr sz="1100">
              <a:solidFill>
                <a:srgbClr val="393E41"/>
              </a:solidFill>
              <a:highlight>
                <a:srgbClr val="FFFFFF"/>
              </a:highlight>
              <a:latin typeface="Arial"/>
              <a:ea typeface="Arial"/>
              <a:cs typeface="Arial"/>
              <a:sym typeface="Arial"/>
            </a:endParaRPr>
          </a:p>
          <a:p>
            <a:pPr indent="0" lvl="0" marL="0" rtl="0" algn="l">
              <a:spcBef>
                <a:spcPts val="1600"/>
              </a:spcBef>
              <a:spcAft>
                <a:spcPts val="0"/>
              </a:spcAft>
              <a:buNone/>
            </a:pPr>
            <a:r>
              <a:rPr lang="en-GB" sz="1100">
                <a:solidFill>
                  <a:srgbClr val="393E41"/>
                </a:solidFill>
                <a:highlight>
                  <a:srgbClr val="FFFFFF"/>
                </a:highlight>
                <a:latin typeface="Arial"/>
                <a:ea typeface="Arial"/>
                <a:cs typeface="Arial"/>
                <a:sym typeface="Arial"/>
              </a:rPr>
              <a:t>Describing has ONE element - </a:t>
            </a:r>
            <a:r>
              <a:rPr i="1" lang="en-GB" sz="1100">
                <a:solidFill>
                  <a:srgbClr val="393E41"/>
                </a:solidFill>
                <a:highlight>
                  <a:srgbClr val="FFFFFF"/>
                </a:highlight>
                <a:latin typeface="Arial"/>
                <a:ea typeface="Arial"/>
                <a:cs typeface="Arial"/>
                <a:sym typeface="Arial"/>
              </a:rPr>
              <a:t>This man is riding a bike</a:t>
            </a:r>
            <a:r>
              <a:rPr lang="en-GB" sz="1100">
                <a:solidFill>
                  <a:srgbClr val="393E41"/>
                </a:solidFill>
                <a:highlight>
                  <a:srgbClr val="FFFFFF"/>
                </a:highlight>
                <a:latin typeface="Arial"/>
                <a:ea typeface="Arial"/>
                <a:cs typeface="Arial"/>
                <a:sym typeface="Arial"/>
              </a:rPr>
              <a:t>. Comparing has TWO elements - </a:t>
            </a:r>
            <a:r>
              <a:rPr i="1" lang="en-GB" sz="1100">
                <a:solidFill>
                  <a:srgbClr val="393E41"/>
                </a:solidFill>
                <a:highlight>
                  <a:srgbClr val="FFFFFF"/>
                </a:highlight>
                <a:latin typeface="Arial"/>
                <a:ea typeface="Arial"/>
                <a:cs typeface="Arial"/>
                <a:sym typeface="Arial"/>
              </a:rPr>
              <a:t>This picture shows a man riding a bike </a:t>
            </a:r>
            <a:r>
              <a:rPr b="1" i="1" lang="en-GB" sz="1100">
                <a:solidFill>
                  <a:srgbClr val="393E41"/>
                </a:solidFill>
                <a:highlight>
                  <a:srgbClr val="FFFFFF"/>
                </a:highlight>
                <a:latin typeface="Arial"/>
                <a:ea typeface="Arial"/>
                <a:cs typeface="Arial"/>
                <a:sym typeface="Arial"/>
              </a:rPr>
              <a:t>while</a:t>
            </a:r>
            <a:r>
              <a:rPr i="1" lang="en-GB" sz="1100">
                <a:solidFill>
                  <a:srgbClr val="393E41"/>
                </a:solidFill>
                <a:highlight>
                  <a:srgbClr val="FFFFFF"/>
                </a:highlight>
                <a:latin typeface="Arial"/>
                <a:ea typeface="Arial"/>
                <a:cs typeface="Arial"/>
                <a:sym typeface="Arial"/>
              </a:rPr>
              <a:t> this one shows a motorbike.</a:t>
            </a:r>
            <a:endParaRPr i="1" sz="1100">
              <a:solidFill>
                <a:srgbClr val="393E41"/>
              </a:solidFill>
              <a:highlight>
                <a:srgbClr val="FFFFFF"/>
              </a:highlight>
              <a:latin typeface="Arial"/>
              <a:ea typeface="Arial"/>
              <a:cs typeface="Arial"/>
              <a:sym typeface="Arial"/>
            </a:endParaRPr>
          </a:p>
          <a:p>
            <a:pPr indent="0" lvl="0" marL="0" rtl="0" algn="l">
              <a:spcBef>
                <a:spcPts val="1600"/>
              </a:spcBef>
              <a:spcAft>
                <a:spcPts val="0"/>
              </a:spcAft>
              <a:buNone/>
            </a:pPr>
            <a:r>
              <a:rPr lang="en-GB" sz="1100">
                <a:solidFill>
                  <a:srgbClr val="393E41"/>
                </a:solidFill>
                <a:highlight>
                  <a:srgbClr val="FFFFFF"/>
                </a:highlight>
                <a:latin typeface="Arial"/>
                <a:ea typeface="Arial"/>
                <a:cs typeface="Arial"/>
                <a:sym typeface="Arial"/>
              </a:rPr>
              <a:t>treat your partner like an EQUAL - give them equal chance to speak and be prepared to agree and disagree with them in a respectful way</a:t>
            </a:r>
            <a:endParaRPr sz="1100">
              <a:solidFill>
                <a:srgbClr val="393E41"/>
              </a:solidFill>
              <a:highlight>
                <a:srgbClr val="FFFFFF"/>
              </a:highlight>
              <a:latin typeface="Arial"/>
              <a:ea typeface="Arial"/>
              <a:cs typeface="Arial"/>
              <a:sym typeface="Arial"/>
            </a:endParaRPr>
          </a:p>
          <a:p>
            <a:pPr indent="0" lvl="0" marL="0" rtl="0" algn="l">
              <a:spcBef>
                <a:spcPts val="1600"/>
              </a:spcBef>
              <a:spcAft>
                <a:spcPts val="0"/>
              </a:spcAft>
              <a:buNone/>
            </a:pPr>
            <a:r>
              <a:rPr lang="en-GB" sz="1100">
                <a:solidFill>
                  <a:srgbClr val="393E41"/>
                </a:solidFill>
                <a:highlight>
                  <a:srgbClr val="FFFFFF"/>
                </a:highlight>
                <a:latin typeface="Arial"/>
                <a:ea typeface="Arial"/>
                <a:cs typeface="Arial"/>
                <a:sym typeface="Arial"/>
              </a:rPr>
              <a:t>think of it is like a tennis practice - you hit the ball to your partner with the goal of playing for as long as possible.</a:t>
            </a:r>
            <a:endParaRPr sz="1100">
              <a:solidFill>
                <a:srgbClr val="393E41"/>
              </a:solidFill>
              <a:highlight>
                <a:srgbClr val="FFFFFF"/>
              </a:highlight>
              <a:latin typeface="Arial"/>
              <a:ea typeface="Arial"/>
              <a:cs typeface="Arial"/>
              <a:sym typeface="Arial"/>
            </a:endParaRPr>
          </a:p>
          <a:p>
            <a:pPr indent="0" lvl="0" marL="0" rtl="0" algn="l">
              <a:spcBef>
                <a:spcPts val="1400"/>
              </a:spcBef>
              <a:spcAft>
                <a:spcPts val="0"/>
              </a:spcAft>
              <a:buNone/>
            </a:pPr>
            <a:r>
              <a:rPr lang="en-GB" sz="1100">
                <a:solidFill>
                  <a:srgbClr val="393E41"/>
                </a:solidFill>
                <a:highlight>
                  <a:srgbClr val="FFFFFF"/>
                </a:highlight>
                <a:latin typeface="Arial"/>
                <a:ea typeface="Arial"/>
                <a:cs typeface="Arial"/>
                <a:sym typeface="Arial"/>
              </a:rPr>
              <a:t>You will get a good grade if you ask questions and react to what the other student says.</a:t>
            </a:r>
            <a:endParaRPr sz="1100">
              <a:solidFill>
                <a:srgbClr val="393E41"/>
              </a:solidFill>
              <a:highlight>
                <a:srgbClr val="FFFFFF"/>
              </a:highlight>
              <a:latin typeface="Arial"/>
              <a:ea typeface="Arial"/>
              <a:cs typeface="Arial"/>
              <a:sym typeface="Arial"/>
            </a:endParaRPr>
          </a:p>
          <a:p>
            <a:pPr indent="0" lvl="0" marL="0" rtl="0" algn="l">
              <a:spcBef>
                <a:spcPts val="1400"/>
              </a:spcBef>
              <a:spcAft>
                <a:spcPts val="0"/>
              </a:spcAft>
              <a:buNone/>
            </a:pPr>
            <a:r>
              <a:rPr lang="en-GB" sz="1100">
                <a:solidFill>
                  <a:srgbClr val="393E41"/>
                </a:solidFill>
                <a:highlight>
                  <a:srgbClr val="FFFFFF"/>
                </a:highlight>
                <a:latin typeface="Arial"/>
                <a:ea typeface="Arial"/>
                <a:cs typeface="Arial"/>
                <a:sym typeface="Arial"/>
              </a:rPr>
              <a:t>You will get a bad grade if you are selfish, don't listen, or try to monopolise the conversation</a:t>
            </a:r>
            <a:endParaRPr sz="1100">
              <a:solidFill>
                <a:srgbClr val="393E41"/>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350">
              <a:solidFill>
                <a:srgbClr val="393E41"/>
              </a:solidFill>
              <a:highlight>
                <a:srgbClr val="FFFFFF"/>
              </a:highlight>
              <a:latin typeface="Arial"/>
              <a:ea typeface="Arial"/>
              <a:cs typeface="Arial"/>
              <a:sym typeface="Arial"/>
            </a:endParaRPr>
          </a:p>
        </p:txBody>
      </p:sp>
      <p:sp>
        <p:nvSpPr>
          <p:cNvPr id="334" name="Google Shape;334;p31"/>
          <p:cNvSpPr/>
          <p:nvPr/>
        </p:nvSpPr>
        <p:spPr>
          <a:xfrm>
            <a:off x="9790" y="7701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35" name="Google Shape;335;p31"/>
          <p:cNvSpPr/>
          <p:nvPr/>
        </p:nvSpPr>
        <p:spPr>
          <a:xfrm>
            <a:off x="9790" y="22941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36" name="Google Shape;336;p31"/>
          <p:cNvSpPr txBox="1"/>
          <p:nvPr/>
        </p:nvSpPr>
        <p:spPr>
          <a:xfrm>
            <a:off x="5206825" y="1098925"/>
            <a:ext cx="3703200" cy="3958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GB" sz="1350">
                <a:solidFill>
                  <a:srgbClr val="393E41"/>
                </a:solidFill>
                <a:highlight>
                  <a:srgbClr val="FFFFFF"/>
                </a:highlight>
              </a:rPr>
              <a:t>There are no right or wrong answers, only good or bad discussions. If you disagree, explain why. Try to persuade your partner that your way is right. But also, when your partner says something good, react. 'Oh, that's a good point, I hadn't thought of that.'</a:t>
            </a:r>
            <a:endParaRPr sz="1350">
              <a:solidFill>
                <a:srgbClr val="393E41"/>
              </a:solidFill>
              <a:highlight>
                <a:srgbClr val="FFFFFF"/>
              </a:highlight>
            </a:endParaRPr>
          </a:p>
          <a:p>
            <a:pPr indent="0" lvl="0" marL="0" rtl="0" algn="l">
              <a:lnSpc>
                <a:spcPct val="115000"/>
              </a:lnSpc>
              <a:spcBef>
                <a:spcPts val="1400"/>
              </a:spcBef>
              <a:spcAft>
                <a:spcPts val="0"/>
              </a:spcAft>
              <a:buNone/>
            </a:pPr>
            <a:r>
              <a:rPr lang="en-GB" sz="1350">
                <a:solidFill>
                  <a:srgbClr val="393E41"/>
                </a:solidFill>
                <a:highlight>
                  <a:srgbClr val="FFFFFF"/>
                </a:highlight>
              </a:rPr>
              <a:t>Cambridge are only interested in the quality of the discussion and the quality of your language (your grammar and vocabulary). You won't lose points if you say something crazy like:  ¨We all need a president like Donald Trump´</a:t>
            </a:r>
            <a:endParaRPr sz="1350">
              <a:solidFill>
                <a:srgbClr val="393E41"/>
              </a:solidFill>
              <a:highlight>
                <a:srgbClr val="FFFFFF"/>
              </a:highlight>
            </a:endParaRPr>
          </a:p>
          <a:p>
            <a:pPr indent="0" lvl="0" marL="0" rtl="0" algn="l">
              <a:spcBef>
                <a:spcPts val="0"/>
              </a:spcBef>
              <a:spcAft>
                <a:spcPts val="0"/>
              </a:spcAft>
              <a:buNone/>
            </a:pPr>
            <a:r>
              <a:t/>
            </a:r>
            <a:endParaRPr>
              <a:latin typeface="Lato"/>
              <a:ea typeface="Lato"/>
              <a:cs typeface="Lato"/>
              <a:sym typeface="Lato"/>
            </a:endParaRPr>
          </a:p>
        </p:txBody>
      </p:sp>
      <p:sp>
        <p:nvSpPr>
          <p:cNvPr id="337" name="Google Shape;337;p31"/>
          <p:cNvSpPr/>
          <p:nvPr/>
        </p:nvSpPr>
        <p:spPr>
          <a:xfrm>
            <a:off x="4810390" y="13035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38" name="Google Shape;338;p31"/>
          <p:cNvSpPr txBox="1"/>
          <p:nvPr/>
        </p:nvSpPr>
        <p:spPr>
          <a:xfrm rot="-1522941">
            <a:off x="4979497" y="634276"/>
            <a:ext cx="994502"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PART2</a:t>
            </a:r>
            <a:endParaRPr b="1" sz="1800">
              <a:solidFill>
                <a:srgbClr val="FF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5778450" y="543150"/>
            <a:ext cx="33009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Last Minute Advice</a:t>
            </a:r>
            <a:endParaRPr/>
          </a:p>
        </p:txBody>
      </p:sp>
      <p:sp>
        <p:nvSpPr>
          <p:cNvPr id="344" name="Google Shape;344;p32"/>
          <p:cNvSpPr txBox="1"/>
          <p:nvPr>
            <p:ph idx="1" type="body"/>
          </p:nvPr>
        </p:nvSpPr>
        <p:spPr>
          <a:xfrm>
            <a:off x="254325" y="819300"/>
            <a:ext cx="4456800" cy="42381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400"/>
              </a:spcBef>
              <a:spcAft>
                <a:spcPts val="0"/>
              </a:spcAft>
              <a:buNone/>
            </a:pPr>
            <a:r>
              <a:rPr lang="en-GB" sz="1350">
                <a:solidFill>
                  <a:srgbClr val="393E41"/>
                </a:solidFill>
                <a:highlight>
                  <a:srgbClr val="FFFFFF"/>
                </a:highlight>
                <a:latin typeface="Arial"/>
                <a:ea typeface="Arial"/>
                <a:cs typeface="Arial"/>
                <a:sym typeface="Arial"/>
              </a:rPr>
              <a:t>In Part 3 Say a couple of sentences then ask a question. Never answer your own questions!</a:t>
            </a:r>
            <a:endParaRPr sz="1350">
              <a:solidFill>
                <a:srgbClr val="393E41"/>
              </a:solidFill>
              <a:highlight>
                <a:srgbClr val="FFFFFF"/>
              </a:highlight>
              <a:latin typeface="Arial"/>
              <a:ea typeface="Arial"/>
              <a:cs typeface="Arial"/>
              <a:sym typeface="Arial"/>
            </a:endParaRPr>
          </a:p>
          <a:p>
            <a:pPr indent="0" lvl="0" marL="0" rtl="0" algn="l">
              <a:spcBef>
                <a:spcPts val="1400"/>
              </a:spcBef>
              <a:spcAft>
                <a:spcPts val="0"/>
              </a:spcAft>
              <a:buNone/>
            </a:pPr>
            <a:r>
              <a:t/>
            </a:r>
            <a:endParaRPr sz="1350">
              <a:solidFill>
                <a:srgbClr val="393E41"/>
              </a:solidFill>
              <a:highlight>
                <a:srgbClr val="FFFFFF"/>
              </a:highlight>
              <a:latin typeface="Arial"/>
              <a:ea typeface="Arial"/>
              <a:cs typeface="Arial"/>
              <a:sym typeface="Arial"/>
            </a:endParaRPr>
          </a:p>
          <a:p>
            <a:pPr indent="0" lvl="0" marL="0" rtl="0" algn="l">
              <a:spcBef>
                <a:spcPts val="1400"/>
              </a:spcBef>
              <a:spcAft>
                <a:spcPts val="0"/>
              </a:spcAft>
              <a:buNone/>
            </a:pPr>
            <a:r>
              <a:rPr lang="en-GB" sz="1350">
                <a:solidFill>
                  <a:srgbClr val="393E41"/>
                </a:solidFill>
                <a:highlight>
                  <a:srgbClr val="FFFFFF"/>
                </a:highlight>
                <a:latin typeface="Arial"/>
                <a:ea typeface="Arial"/>
                <a:cs typeface="Arial"/>
                <a:sym typeface="Arial"/>
              </a:rPr>
              <a:t>Try to look at your speaking partner more than the paper or the examiner</a:t>
            </a:r>
            <a:endParaRPr sz="1350">
              <a:solidFill>
                <a:srgbClr val="393E41"/>
              </a:solidFill>
              <a:highlight>
                <a:srgbClr val="FFFFFF"/>
              </a:highlight>
              <a:latin typeface="Arial"/>
              <a:ea typeface="Arial"/>
              <a:cs typeface="Arial"/>
              <a:sym typeface="Arial"/>
            </a:endParaRPr>
          </a:p>
          <a:p>
            <a:pPr indent="0" lvl="0" marL="0" rtl="0" algn="l">
              <a:spcBef>
                <a:spcPts val="1400"/>
              </a:spcBef>
              <a:spcAft>
                <a:spcPts val="0"/>
              </a:spcAft>
              <a:buNone/>
            </a:pPr>
            <a:r>
              <a:t/>
            </a:r>
            <a:endParaRPr sz="1350">
              <a:solidFill>
                <a:srgbClr val="393E41"/>
              </a:solidFill>
              <a:highlight>
                <a:srgbClr val="FFFFFF"/>
              </a:highlight>
              <a:latin typeface="Arial"/>
              <a:ea typeface="Arial"/>
              <a:cs typeface="Arial"/>
              <a:sym typeface="Arial"/>
            </a:endParaRPr>
          </a:p>
          <a:p>
            <a:pPr indent="0" lvl="0" marL="0" rtl="0" algn="l">
              <a:spcBef>
                <a:spcPts val="1400"/>
              </a:spcBef>
              <a:spcAft>
                <a:spcPts val="0"/>
              </a:spcAft>
              <a:buNone/>
            </a:pPr>
            <a:r>
              <a:rPr lang="en-GB" sz="1350">
                <a:solidFill>
                  <a:srgbClr val="393E41"/>
                </a:solidFill>
                <a:highlight>
                  <a:srgbClr val="FFFFFF"/>
                </a:highlight>
                <a:latin typeface="Arial"/>
                <a:ea typeface="Arial"/>
                <a:cs typeface="Arial"/>
                <a:sym typeface="Arial"/>
              </a:rPr>
              <a:t>Some students turn their chair a little bit - towards the other student. This helps them to remember who they should talk to.</a:t>
            </a:r>
            <a:endParaRPr sz="1350">
              <a:solidFill>
                <a:srgbClr val="393E41"/>
              </a:solidFill>
              <a:highlight>
                <a:srgbClr val="FFFFFF"/>
              </a:highlight>
              <a:latin typeface="Arial"/>
              <a:ea typeface="Arial"/>
              <a:cs typeface="Arial"/>
              <a:sym typeface="Arial"/>
            </a:endParaRPr>
          </a:p>
          <a:p>
            <a:pPr indent="0" lvl="0" marL="0" rtl="0" algn="l">
              <a:spcBef>
                <a:spcPts val="1400"/>
              </a:spcBef>
              <a:spcAft>
                <a:spcPts val="0"/>
              </a:spcAft>
              <a:buNone/>
            </a:pPr>
            <a:r>
              <a:rPr lang="en-GB" sz="1350">
                <a:solidFill>
                  <a:srgbClr val="393E41"/>
                </a:solidFill>
                <a:highlight>
                  <a:srgbClr val="FFFFFF"/>
                </a:highlight>
                <a:latin typeface="Arial"/>
                <a:ea typeface="Arial"/>
                <a:cs typeface="Arial"/>
                <a:sym typeface="Arial"/>
              </a:rPr>
              <a:t>If your speaking partner is talking about the wrong thing, bring them back to the task. Say, 'that's very interesting but we should talk about why more tourists would come'.</a:t>
            </a:r>
            <a:endParaRPr sz="1350">
              <a:solidFill>
                <a:srgbClr val="393E41"/>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350">
              <a:solidFill>
                <a:srgbClr val="393E41"/>
              </a:solidFill>
              <a:highlight>
                <a:srgbClr val="FFFFFF"/>
              </a:highlight>
              <a:latin typeface="Arial"/>
              <a:ea typeface="Arial"/>
              <a:cs typeface="Arial"/>
              <a:sym typeface="Arial"/>
            </a:endParaRPr>
          </a:p>
        </p:txBody>
      </p:sp>
      <p:sp>
        <p:nvSpPr>
          <p:cNvPr id="345" name="Google Shape;345;p32"/>
          <p:cNvSpPr/>
          <p:nvPr/>
        </p:nvSpPr>
        <p:spPr>
          <a:xfrm>
            <a:off x="9790" y="12273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346" name="Google Shape;346;p32"/>
          <p:cNvSpPr/>
          <p:nvPr/>
        </p:nvSpPr>
        <p:spPr>
          <a:xfrm>
            <a:off x="9790" y="22941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347" name="Google Shape;347;p32"/>
          <p:cNvSpPr txBox="1"/>
          <p:nvPr/>
        </p:nvSpPr>
        <p:spPr>
          <a:xfrm>
            <a:off x="5063000" y="1098925"/>
            <a:ext cx="3846900" cy="39585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In part 3 decision making </a:t>
            </a:r>
            <a:r>
              <a:rPr lang="en-GB" sz="1350">
                <a:solidFill>
                  <a:srgbClr val="393E41"/>
                </a:solidFill>
                <a:highlight>
                  <a:srgbClr val="FFFFFF"/>
                </a:highlight>
              </a:rPr>
              <a:t>DON'T start by saying what you think is the most important!</a:t>
            </a:r>
            <a:endParaRPr sz="1350">
              <a:solidFill>
                <a:srgbClr val="393E41"/>
              </a:solidFill>
              <a:highlight>
                <a:srgbClr val="FFFFFF"/>
              </a:highlight>
            </a:endParaRPr>
          </a:p>
          <a:p>
            <a:pPr indent="0" lvl="0" marL="0" rtl="0" algn="l">
              <a:lnSpc>
                <a:spcPct val="115000"/>
              </a:lnSpc>
              <a:spcBef>
                <a:spcPts val="1400"/>
              </a:spcBef>
              <a:spcAft>
                <a:spcPts val="0"/>
              </a:spcAft>
              <a:buNone/>
            </a:pPr>
            <a:r>
              <a:rPr lang="en-GB" sz="1350">
                <a:solidFill>
                  <a:srgbClr val="393E41"/>
                </a:solidFill>
                <a:highlight>
                  <a:srgbClr val="FFFFFF"/>
                </a:highlight>
              </a:rPr>
              <a:t>This may seem crazy at first, but look:</a:t>
            </a:r>
            <a:endParaRPr sz="1350">
              <a:solidFill>
                <a:srgbClr val="393E41"/>
              </a:solidFill>
              <a:highlight>
                <a:srgbClr val="FFFFFF"/>
              </a:highlight>
            </a:endParaRPr>
          </a:p>
          <a:p>
            <a:pPr indent="0" lvl="0" marL="381000" marR="381000" rtl="0" algn="l">
              <a:lnSpc>
                <a:spcPct val="115000"/>
              </a:lnSpc>
              <a:spcBef>
                <a:spcPts val="1400"/>
              </a:spcBef>
              <a:spcAft>
                <a:spcPts val="0"/>
              </a:spcAft>
              <a:buNone/>
            </a:pPr>
            <a:r>
              <a:rPr lang="en-GB" sz="1350">
                <a:solidFill>
                  <a:srgbClr val="393E41"/>
                </a:solidFill>
                <a:highlight>
                  <a:srgbClr val="FFFFFF"/>
                </a:highlight>
              </a:rPr>
              <a:t>- I think providing parks will bring the most tourists because they will have a place to relax, especially in Summer.</a:t>
            </a:r>
            <a:endParaRPr sz="1350">
              <a:solidFill>
                <a:srgbClr val="393E41"/>
              </a:solidFill>
              <a:highlight>
                <a:srgbClr val="FFFFFF"/>
              </a:highlight>
            </a:endParaRPr>
          </a:p>
          <a:p>
            <a:pPr indent="0" lvl="0" marL="381000" marR="381000" rtl="0" algn="l">
              <a:lnSpc>
                <a:spcPct val="115000"/>
              </a:lnSpc>
              <a:spcBef>
                <a:spcPts val="0"/>
              </a:spcBef>
              <a:spcAft>
                <a:spcPts val="0"/>
              </a:spcAft>
              <a:buNone/>
            </a:pPr>
            <a:r>
              <a:rPr lang="en-GB" sz="1350">
                <a:solidFill>
                  <a:srgbClr val="393E41"/>
                </a:solidFill>
                <a:highlight>
                  <a:srgbClr val="FFFFFF"/>
                </a:highlight>
              </a:rPr>
              <a:t>- I totally agree.</a:t>
            </a:r>
            <a:endParaRPr sz="1350">
              <a:solidFill>
                <a:srgbClr val="393E41"/>
              </a:solidFill>
              <a:highlight>
                <a:srgbClr val="FFFFFF"/>
              </a:highlight>
            </a:endParaRPr>
          </a:p>
          <a:p>
            <a:pPr indent="0" lvl="0" marL="0" rtl="0" algn="l">
              <a:lnSpc>
                <a:spcPct val="115000"/>
              </a:lnSpc>
              <a:spcBef>
                <a:spcPts val="1400"/>
              </a:spcBef>
              <a:spcAft>
                <a:spcPts val="0"/>
              </a:spcAft>
              <a:buNone/>
            </a:pPr>
            <a:r>
              <a:rPr lang="en-GB" sz="1350">
                <a:solidFill>
                  <a:srgbClr val="393E41"/>
                </a:solidFill>
                <a:highlight>
                  <a:srgbClr val="FFFFFF"/>
                </a:highlight>
              </a:rPr>
              <a:t>END CONVERSATION</a:t>
            </a:r>
            <a:endParaRPr sz="1350">
              <a:solidFill>
                <a:srgbClr val="393E41"/>
              </a:solidFill>
              <a:highlight>
                <a:srgbClr val="FFFFFF"/>
              </a:highlight>
            </a:endParaRPr>
          </a:p>
          <a:p>
            <a:pPr indent="0" lvl="0" marL="0" rtl="0" algn="l">
              <a:lnSpc>
                <a:spcPct val="115000"/>
              </a:lnSpc>
              <a:spcBef>
                <a:spcPts val="1400"/>
              </a:spcBef>
              <a:spcAft>
                <a:spcPts val="0"/>
              </a:spcAft>
              <a:buNone/>
            </a:pPr>
            <a:r>
              <a:rPr lang="en-GB" sz="1350">
                <a:solidFill>
                  <a:srgbClr val="393E41"/>
                </a:solidFill>
                <a:highlight>
                  <a:srgbClr val="FFFFFF"/>
                </a:highlight>
              </a:rPr>
              <a:t>There's another 45 seconds left! What are you going to discuss? Nothing useful, that's for sure!</a:t>
            </a:r>
            <a:endParaRPr sz="1350">
              <a:solidFill>
                <a:srgbClr val="393E41"/>
              </a:solidFill>
              <a:highlight>
                <a:srgbClr val="FFFFFF"/>
              </a:highlight>
            </a:endParaRPr>
          </a:p>
          <a:p>
            <a:pPr indent="0" lvl="0" marL="0" rtl="0" algn="l">
              <a:lnSpc>
                <a:spcPct val="115000"/>
              </a:lnSpc>
              <a:spcBef>
                <a:spcPts val="1400"/>
              </a:spcBef>
              <a:spcAft>
                <a:spcPts val="1400"/>
              </a:spcAft>
              <a:buNone/>
            </a:pPr>
            <a:r>
              <a:rPr lang="en-GB" sz="1350">
                <a:solidFill>
                  <a:srgbClr val="393E41"/>
                </a:solidFill>
                <a:highlight>
                  <a:srgbClr val="FFFFFF"/>
                </a:highlight>
              </a:rPr>
              <a:t>Lastly SMILE be ENTHUSIASTIC it could be worth 10% more just for that. </a:t>
            </a:r>
            <a:endParaRPr sz="1350">
              <a:solidFill>
                <a:srgbClr val="393E41"/>
              </a:solidFill>
              <a:highlight>
                <a:srgbClr val="FFFFFF"/>
              </a:highlight>
            </a:endParaRPr>
          </a:p>
        </p:txBody>
      </p:sp>
      <p:sp>
        <p:nvSpPr>
          <p:cNvPr id="348" name="Google Shape;348;p32"/>
          <p:cNvSpPr/>
          <p:nvPr/>
        </p:nvSpPr>
        <p:spPr>
          <a:xfrm>
            <a:off x="9790" y="33609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6</a:t>
            </a:r>
            <a:endParaRPr b="1" sz="800">
              <a:solidFill>
                <a:srgbClr val="FFFFFF"/>
              </a:solidFill>
            </a:endParaRPr>
          </a:p>
        </p:txBody>
      </p:sp>
      <p:sp>
        <p:nvSpPr>
          <p:cNvPr id="349" name="Google Shape;349;p32"/>
          <p:cNvSpPr/>
          <p:nvPr/>
        </p:nvSpPr>
        <p:spPr>
          <a:xfrm>
            <a:off x="9790" y="40467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7</a:t>
            </a:r>
            <a:endParaRPr b="1" sz="800">
              <a:solidFill>
                <a:srgbClr val="FFFFFF"/>
              </a:solidFill>
            </a:endParaRPr>
          </a:p>
        </p:txBody>
      </p:sp>
      <p:sp>
        <p:nvSpPr>
          <p:cNvPr id="350" name="Google Shape;350;p32"/>
          <p:cNvSpPr/>
          <p:nvPr/>
        </p:nvSpPr>
        <p:spPr>
          <a:xfrm>
            <a:off x="4734190" y="11511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8</a:t>
            </a:r>
            <a:endParaRPr b="1" sz="800">
              <a:solidFill>
                <a:srgbClr val="FFFFFF"/>
              </a:solidFill>
            </a:endParaRPr>
          </a:p>
        </p:txBody>
      </p:sp>
      <p:sp>
        <p:nvSpPr>
          <p:cNvPr id="351" name="Google Shape;351;p32"/>
          <p:cNvSpPr/>
          <p:nvPr/>
        </p:nvSpPr>
        <p:spPr>
          <a:xfrm>
            <a:off x="4810390" y="43515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9</a:t>
            </a:r>
            <a:endParaRPr b="1" sz="800">
              <a:solidFill>
                <a:srgbClr val="FFFFFF"/>
              </a:solidFill>
            </a:endParaRPr>
          </a:p>
        </p:txBody>
      </p:sp>
      <p:sp>
        <p:nvSpPr>
          <p:cNvPr id="352" name="Google Shape;352;p32"/>
          <p:cNvSpPr txBox="1"/>
          <p:nvPr/>
        </p:nvSpPr>
        <p:spPr>
          <a:xfrm rot="-1522941">
            <a:off x="4750897" y="558076"/>
            <a:ext cx="994502"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PART3</a:t>
            </a:r>
            <a:endParaRPr b="1" sz="1800">
              <a:solidFill>
                <a:srgbClr val="FF00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777675" y="5804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Speaking Parts</a:t>
            </a:r>
            <a:endParaRPr/>
          </a:p>
        </p:txBody>
      </p:sp>
      <p:pic>
        <p:nvPicPr>
          <p:cNvPr id="183" name="Google Shape;183;p19"/>
          <p:cNvPicPr preferRelativeResize="0"/>
          <p:nvPr/>
        </p:nvPicPr>
        <p:blipFill rotWithShape="1">
          <a:blip r:embed="rId3">
            <a:alphaModFix/>
          </a:blip>
          <a:srcRect b="18242" l="0" r="0" t="17974"/>
          <a:stretch/>
        </p:blipFill>
        <p:spPr>
          <a:xfrm>
            <a:off x="182138" y="1344450"/>
            <a:ext cx="5306400" cy="1903950"/>
          </a:xfrm>
          <a:prstGeom prst="rect">
            <a:avLst/>
          </a:prstGeom>
          <a:noFill/>
          <a:ln>
            <a:noFill/>
          </a:ln>
        </p:spPr>
      </p:pic>
      <p:sp>
        <p:nvSpPr>
          <p:cNvPr id="184" name="Google Shape;184;p19"/>
          <p:cNvSpPr txBox="1"/>
          <p:nvPr/>
        </p:nvSpPr>
        <p:spPr>
          <a:xfrm>
            <a:off x="5536575" y="4683600"/>
            <a:ext cx="2190000" cy="383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b="1" lang="en-GB">
                <a:solidFill>
                  <a:srgbClr val="FFFFFF"/>
                </a:solidFill>
                <a:latin typeface="Lato"/>
                <a:ea typeface="Lato"/>
                <a:cs typeface="Lato"/>
                <a:sym typeface="Lato"/>
              </a:rPr>
              <a:t>3 photos in CAE</a:t>
            </a:r>
            <a:endParaRPr b="1">
              <a:solidFill>
                <a:srgbClr val="FFFFFF"/>
              </a:solidFill>
              <a:latin typeface="Lato"/>
              <a:ea typeface="Lato"/>
              <a:cs typeface="Lato"/>
              <a:sym typeface="Lato"/>
            </a:endParaRPr>
          </a:p>
        </p:txBody>
      </p:sp>
      <p:pic>
        <p:nvPicPr>
          <p:cNvPr id="185" name="Google Shape;185;p19"/>
          <p:cNvPicPr preferRelativeResize="0"/>
          <p:nvPr/>
        </p:nvPicPr>
        <p:blipFill>
          <a:blip r:embed="rId4">
            <a:alphaModFix/>
          </a:blip>
          <a:stretch>
            <a:fillRect/>
          </a:stretch>
        </p:blipFill>
        <p:spPr>
          <a:xfrm>
            <a:off x="1559050" y="3374250"/>
            <a:ext cx="2857367" cy="1641775"/>
          </a:xfrm>
          <a:prstGeom prst="rect">
            <a:avLst/>
          </a:prstGeom>
          <a:noFill/>
          <a:ln>
            <a:noFill/>
          </a:ln>
        </p:spPr>
      </p:pic>
      <p:pic>
        <p:nvPicPr>
          <p:cNvPr id="186" name="Google Shape;186;p19"/>
          <p:cNvPicPr preferRelativeResize="0"/>
          <p:nvPr/>
        </p:nvPicPr>
        <p:blipFill rotWithShape="1">
          <a:blip r:embed="rId5">
            <a:alphaModFix/>
          </a:blip>
          <a:srcRect b="42644" l="0" r="0" t="0"/>
          <a:stretch/>
        </p:blipFill>
        <p:spPr>
          <a:xfrm>
            <a:off x="5122950" y="3401000"/>
            <a:ext cx="3017250" cy="1169000"/>
          </a:xfrm>
          <a:prstGeom prst="rect">
            <a:avLst/>
          </a:prstGeom>
          <a:noFill/>
          <a:ln>
            <a:noFill/>
          </a:ln>
        </p:spPr>
      </p:pic>
      <p:pic>
        <p:nvPicPr>
          <p:cNvPr id="187" name="Google Shape;187;p19"/>
          <p:cNvPicPr preferRelativeResize="0"/>
          <p:nvPr/>
        </p:nvPicPr>
        <p:blipFill>
          <a:blip r:embed="rId6">
            <a:alphaModFix/>
          </a:blip>
          <a:stretch>
            <a:fillRect/>
          </a:stretch>
        </p:blipFill>
        <p:spPr>
          <a:xfrm>
            <a:off x="5640950" y="440475"/>
            <a:ext cx="3342350" cy="2396076"/>
          </a:xfrm>
          <a:prstGeom prst="rect">
            <a:avLst/>
          </a:prstGeom>
          <a:noFill/>
          <a:ln>
            <a:noFill/>
          </a:ln>
        </p:spPr>
      </p:pic>
      <p:sp>
        <p:nvSpPr>
          <p:cNvPr id="188" name="Google Shape;188;p19"/>
          <p:cNvSpPr txBox="1"/>
          <p:nvPr/>
        </p:nvSpPr>
        <p:spPr>
          <a:xfrm rot="-1522941">
            <a:off x="6732097" y="1548676"/>
            <a:ext cx="994502"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PART 1</a:t>
            </a:r>
            <a:endParaRPr b="1" sz="1800">
              <a:solidFill>
                <a:srgbClr val="FF0000"/>
              </a:solidFill>
              <a:latin typeface="Lato"/>
              <a:ea typeface="Lato"/>
              <a:cs typeface="Lato"/>
              <a:sym typeface="Lato"/>
            </a:endParaRPr>
          </a:p>
        </p:txBody>
      </p:sp>
      <p:sp>
        <p:nvSpPr>
          <p:cNvPr id="189" name="Google Shape;189;p19"/>
          <p:cNvSpPr txBox="1"/>
          <p:nvPr/>
        </p:nvSpPr>
        <p:spPr>
          <a:xfrm rot="-1522941">
            <a:off x="6046297" y="3682276"/>
            <a:ext cx="994502"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PART2</a:t>
            </a:r>
            <a:endParaRPr b="1" sz="1800">
              <a:solidFill>
                <a:srgbClr val="FF0000"/>
              </a:solidFill>
              <a:latin typeface="Lato"/>
              <a:ea typeface="Lato"/>
              <a:cs typeface="Lato"/>
              <a:sym typeface="Lato"/>
            </a:endParaRPr>
          </a:p>
        </p:txBody>
      </p:sp>
      <p:sp>
        <p:nvSpPr>
          <p:cNvPr id="190" name="Google Shape;190;p19"/>
          <p:cNvSpPr txBox="1"/>
          <p:nvPr/>
        </p:nvSpPr>
        <p:spPr>
          <a:xfrm rot="-1522941">
            <a:off x="2464897" y="4063276"/>
            <a:ext cx="994502"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PART 3</a:t>
            </a:r>
            <a:endParaRPr b="1" sz="1800">
              <a:solidFill>
                <a:srgbClr val="FF0000"/>
              </a:solidFill>
              <a:latin typeface="Lato"/>
              <a:ea typeface="Lato"/>
              <a:cs typeface="Lato"/>
              <a:sym typeface="Lato"/>
            </a:endParaRPr>
          </a:p>
        </p:txBody>
      </p:sp>
      <p:sp>
        <p:nvSpPr>
          <p:cNvPr id="191" name="Google Shape;191;p19"/>
          <p:cNvSpPr txBox="1"/>
          <p:nvPr/>
        </p:nvSpPr>
        <p:spPr>
          <a:xfrm>
            <a:off x="2348300" y="2722975"/>
            <a:ext cx="28575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Oswald Regular"/>
                <a:ea typeface="Oswald Regular"/>
                <a:cs typeface="Oswald Regular"/>
                <a:sym typeface="Oswald Regular"/>
              </a:rPr>
              <a:t>Deeper questions based on the topic in PART 3</a:t>
            </a:r>
            <a:endParaRPr sz="1200">
              <a:latin typeface="Oswald Regular"/>
              <a:ea typeface="Oswald Regular"/>
              <a:cs typeface="Oswald Regular"/>
              <a:sym typeface="Oswald Regular"/>
            </a:endParaRPr>
          </a:p>
        </p:txBody>
      </p:sp>
      <p:sp>
        <p:nvSpPr>
          <p:cNvPr id="192" name="Google Shape;192;p19"/>
          <p:cNvSpPr txBox="1"/>
          <p:nvPr/>
        </p:nvSpPr>
        <p:spPr>
          <a:xfrm>
            <a:off x="3962400" y="2914350"/>
            <a:ext cx="1048500" cy="3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4A86E8"/>
                </a:solidFill>
                <a:latin typeface="Lato"/>
                <a:ea typeface="Lato"/>
                <a:cs typeface="Lato"/>
                <a:sym typeface="Lato"/>
              </a:rPr>
              <a:t>4 minutes</a:t>
            </a:r>
            <a:endParaRPr b="1" sz="1200">
              <a:solidFill>
                <a:srgbClr val="4A86E8"/>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pic>
        <p:nvPicPr>
          <p:cNvPr descr="shutterstock_429987889_edited.jpg" id="198" name="Google Shape;198;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pic>
        <p:nvPicPr>
          <p:cNvPr id="199" name="Google Shape;199;p20"/>
          <p:cNvPicPr preferRelativeResize="0"/>
          <p:nvPr/>
        </p:nvPicPr>
        <p:blipFill rotWithShape="1">
          <a:blip r:embed="rId4">
            <a:alphaModFix/>
          </a:blip>
          <a:srcRect b="19260" l="7883" r="8518" t="26895"/>
          <a:stretch/>
        </p:blipFill>
        <p:spPr>
          <a:xfrm>
            <a:off x="729450" y="1853850"/>
            <a:ext cx="5015626" cy="2422925"/>
          </a:xfrm>
          <a:prstGeom prst="rect">
            <a:avLst/>
          </a:prstGeom>
          <a:noFill/>
          <a:ln cap="flat" cmpd="sng" w="9525">
            <a:solidFill>
              <a:srgbClr val="FF0000"/>
            </a:solidFill>
            <a:prstDash val="solid"/>
            <a:round/>
            <a:headEnd len="sm" w="sm" type="none"/>
            <a:tailEnd len="sm" w="sm" type="none"/>
          </a:ln>
        </p:spPr>
      </p:pic>
      <p:sp>
        <p:nvSpPr>
          <p:cNvPr id="200" name="Google Shape;200;p20"/>
          <p:cNvSpPr txBox="1"/>
          <p:nvPr/>
        </p:nvSpPr>
        <p:spPr>
          <a:xfrm rot="-1522941">
            <a:off x="3550497" y="1690751"/>
            <a:ext cx="994502"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PART 1</a:t>
            </a:r>
            <a:endParaRPr b="1" sz="1800">
              <a:solidFill>
                <a:srgbClr val="FF0000"/>
              </a:solidFill>
              <a:latin typeface="Lato"/>
              <a:ea typeface="Lato"/>
              <a:cs typeface="Lato"/>
              <a:sym typeface="Lato"/>
            </a:endParaRPr>
          </a:p>
        </p:txBody>
      </p:sp>
      <p:pic>
        <p:nvPicPr>
          <p:cNvPr id="201" name="Google Shape;201;p20"/>
          <p:cNvPicPr preferRelativeResize="0"/>
          <p:nvPr/>
        </p:nvPicPr>
        <p:blipFill rotWithShape="1">
          <a:blip r:embed="rId5">
            <a:alphaModFix/>
          </a:blip>
          <a:srcRect b="17105" l="5748" r="38382" t="35574"/>
          <a:stretch/>
        </p:blipFill>
        <p:spPr>
          <a:xfrm>
            <a:off x="5745075" y="790025"/>
            <a:ext cx="3265526" cy="207452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100050" y="594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Language to use</a:t>
            </a:r>
            <a:endParaRPr/>
          </a:p>
        </p:txBody>
      </p:sp>
      <p:sp>
        <p:nvSpPr>
          <p:cNvPr id="207" name="Google Shape;207;p21"/>
          <p:cNvSpPr/>
          <p:nvPr/>
        </p:nvSpPr>
        <p:spPr>
          <a:xfrm>
            <a:off x="1533790" y="9987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8" name="Google Shape;208;p21"/>
          <p:cNvSpPr txBox="1"/>
          <p:nvPr>
            <p:ph idx="1" type="body"/>
          </p:nvPr>
        </p:nvSpPr>
        <p:spPr>
          <a:xfrm>
            <a:off x="2133091" y="96702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Keen on</a:t>
            </a:r>
            <a:endParaRPr sz="1800"/>
          </a:p>
        </p:txBody>
      </p:sp>
      <p:sp>
        <p:nvSpPr>
          <p:cNvPr id="209" name="Google Shape;209;p21"/>
          <p:cNvSpPr/>
          <p:nvPr/>
        </p:nvSpPr>
        <p:spPr>
          <a:xfrm>
            <a:off x="1838590" y="13067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0" name="Google Shape;210;p21"/>
          <p:cNvSpPr txBox="1"/>
          <p:nvPr>
            <p:ph idx="1" type="body"/>
          </p:nvPr>
        </p:nvSpPr>
        <p:spPr>
          <a:xfrm>
            <a:off x="2285495" y="1284693"/>
            <a:ext cx="1125300" cy="43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Fond of</a:t>
            </a:r>
            <a:endParaRPr sz="1800"/>
          </a:p>
        </p:txBody>
      </p:sp>
      <p:sp>
        <p:nvSpPr>
          <p:cNvPr id="211" name="Google Shape;211;p21"/>
          <p:cNvSpPr/>
          <p:nvPr/>
        </p:nvSpPr>
        <p:spPr>
          <a:xfrm>
            <a:off x="3623609" y="9987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2" name="Google Shape;212;p21"/>
          <p:cNvSpPr txBox="1"/>
          <p:nvPr>
            <p:ph idx="1" type="body"/>
          </p:nvPr>
        </p:nvSpPr>
        <p:spPr>
          <a:xfrm>
            <a:off x="4145112" y="89082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Interested in</a:t>
            </a:r>
            <a:endParaRPr sz="1800"/>
          </a:p>
        </p:txBody>
      </p:sp>
      <p:sp>
        <p:nvSpPr>
          <p:cNvPr id="213" name="Google Shape;213;p21"/>
          <p:cNvSpPr/>
          <p:nvPr/>
        </p:nvSpPr>
        <p:spPr>
          <a:xfrm>
            <a:off x="3928409" y="13067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4" name="Google Shape;214;p21"/>
          <p:cNvSpPr txBox="1"/>
          <p:nvPr>
            <p:ph idx="1" type="body"/>
          </p:nvPr>
        </p:nvSpPr>
        <p:spPr>
          <a:xfrm>
            <a:off x="4297512" y="124552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Be INTO something</a:t>
            </a:r>
            <a:endParaRPr sz="1800"/>
          </a:p>
        </p:txBody>
      </p:sp>
      <p:pic>
        <p:nvPicPr>
          <p:cNvPr id="215" name="Google Shape;215;p21"/>
          <p:cNvPicPr preferRelativeResize="0"/>
          <p:nvPr/>
        </p:nvPicPr>
        <p:blipFill rotWithShape="1">
          <a:blip r:embed="rId3">
            <a:alphaModFix/>
          </a:blip>
          <a:srcRect b="27426" l="48243" r="1933" t="26771"/>
          <a:stretch/>
        </p:blipFill>
        <p:spPr>
          <a:xfrm>
            <a:off x="6256550" y="1689706"/>
            <a:ext cx="2486400" cy="1714368"/>
          </a:xfrm>
          <a:prstGeom prst="rect">
            <a:avLst/>
          </a:prstGeom>
          <a:noFill/>
          <a:ln>
            <a:noFill/>
          </a:ln>
        </p:spPr>
      </p:pic>
      <p:sp>
        <p:nvSpPr>
          <p:cNvPr id="216" name="Google Shape;216;p21"/>
          <p:cNvSpPr txBox="1"/>
          <p:nvPr/>
        </p:nvSpPr>
        <p:spPr>
          <a:xfrm>
            <a:off x="6550950" y="912200"/>
            <a:ext cx="2486400" cy="535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Can you tell me about your hobbies.</a:t>
            </a:r>
            <a:endParaRPr>
              <a:latin typeface="Lato"/>
              <a:ea typeface="Lato"/>
              <a:cs typeface="Lato"/>
              <a:sym typeface="Lato"/>
            </a:endParaRPr>
          </a:p>
        </p:txBody>
      </p:sp>
      <p:sp>
        <p:nvSpPr>
          <p:cNvPr id="217" name="Google Shape;217;p21"/>
          <p:cNvSpPr txBox="1"/>
          <p:nvPr/>
        </p:nvSpPr>
        <p:spPr>
          <a:xfrm rot="-1522941">
            <a:off x="3073897" y="660201"/>
            <a:ext cx="994502"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PART 1</a:t>
            </a:r>
            <a:endParaRPr b="1" sz="1800">
              <a:solidFill>
                <a:srgbClr val="FF0000"/>
              </a:solidFill>
              <a:latin typeface="Lato"/>
              <a:ea typeface="Lato"/>
              <a:cs typeface="Lato"/>
              <a:sym typeface="Lato"/>
            </a:endParaRPr>
          </a:p>
        </p:txBody>
      </p:sp>
      <p:pic>
        <p:nvPicPr>
          <p:cNvPr id="218" name="Google Shape;218;p21"/>
          <p:cNvPicPr preferRelativeResize="0"/>
          <p:nvPr/>
        </p:nvPicPr>
        <p:blipFill rotWithShape="1">
          <a:blip r:embed="rId4">
            <a:alphaModFix/>
          </a:blip>
          <a:srcRect b="33909" l="6331" r="21304" t="22672"/>
          <a:stretch/>
        </p:blipFill>
        <p:spPr>
          <a:xfrm>
            <a:off x="124725" y="3263100"/>
            <a:ext cx="4179069" cy="1880400"/>
          </a:xfrm>
          <a:prstGeom prst="rect">
            <a:avLst/>
          </a:prstGeom>
          <a:noFill/>
          <a:ln cap="flat" cmpd="sng" w="9525">
            <a:solidFill>
              <a:srgbClr val="0000FF"/>
            </a:solidFill>
            <a:prstDash val="solid"/>
            <a:round/>
            <a:headEnd len="sm" w="sm" type="none"/>
            <a:tailEnd len="sm" w="sm" type="none"/>
          </a:ln>
        </p:spPr>
      </p:pic>
      <p:sp>
        <p:nvSpPr>
          <p:cNvPr id="219" name="Google Shape;219;p21"/>
          <p:cNvSpPr txBox="1"/>
          <p:nvPr/>
        </p:nvSpPr>
        <p:spPr>
          <a:xfrm>
            <a:off x="5267150" y="3982350"/>
            <a:ext cx="3209700" cy="1051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You should know how to describe yourself and life, what´s your favourite subject etc. and how to pronounce them.</a:t>
            </a:r>
            <a:endParaRPr>
              <a:latin typeface="Lato"/>
              <a:ea typeface="Lato"/>
              <a:cs typeface="Lato"/>
              <a:sym typeface="Lato"/>
            </a:endParaRPr>
          </a:p>
        </p:txBody>
      </p:sp>
      <p:pic>
        <p:nvPicPr>
          <p:cNvPr id="220" name="Google Shape;220;p21"/>
          <p:cNvPicPr preferRelativeResize="0"/>
          <p:nvPr/>
        </p:nvPicPr>
        <p:blipFill rotWithShape="1">
          <a:blip r:embed="rId5">
            <a:alphaModFix/>
          </a:blip>
          <a:srcRect b="35249" l="6048" r="11660" t="56223"/>
          <a:stretch/>
        </p:blipFill>
        <p:spPr>
          <a:xfrm>
            <a:off x="3393950" y="3334650"/>
            <a:ext cx="5643400" cy="438601"/>
          </a:xfrm>
          <a:prstGeom prst="rect">
            <a:avLst/>
          </a:prstGeom>
          <a:noFill/>
          <a:ln cap="flat" cmpd="sng" w="9525">
            <a:solidFill>
              <a:srgbClr val="FF0000"/>
            </a:solidFill>
            <a:prstDash val="solid"/>
            <a:round/>
            <a:headEnd len="sm" w="sm" type="none"/>
            <a:tailEnd len="sm" w="sm" type="none"/>
          </a:ln>
        </p:spPr>
      </p:pic>
      <p:cxnSp>
        <p:nvCxnSpPr>
          <p:cNvPr id="221" name="Google Shape;221;p21"/>
          <p:cNvCxnSpPr/>
          <p:nvPr/>
        </p:nvCxnSpPr>
        <p:spPr>
          <a:xfrm flipH="1" rot="10800000">
            <a:off x="5275050" y="2933525"/>
            <a:ext cx="1026000" cy="3420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21"/>
          <p:cNvCxnSpPr>
            <a:stCxn id="219" idx="1"/>
          </p:cNvCxnSpPr>
          <p:nvPr/>
        </p:nvCxnSpPr>
        <p:spPr>
          <a:xfrm flipH="1">
            <a:off x="3525350" y="4508250"/>
            <a:ext cx="1741800" cy="17100"/>
          </a:xfrm>
          <a:prstGeom prst="straightConnector1">
            <a:avLst/>
          </a:prstGeom>
          <a:noFill/>
          <a:ln cap="flat" cmpd="sng" w="9525">
            <a:solidFill>
              <a:schemeClr val="dk2"/>
            </a:solidFill>
            <a:prstDash val="solid"/>
            <a:round/>
            <a:headEnd len="med" w="med" type="none"/>
            <a:tailEnd len="med" w="med" type="triangle"/>
          </a:ln>
        </p:spPr>
      </p:cxnSp>
      <p:pic>
        <p:nvPicPr>
          <p:cNvPr id="223" name="Google Shape;223;p21"/>
          <p:cNvPicPr preferRelativeResize="0"/>
          <p:nvPr/>
        </p:nvPicPr>
        <p:blipFill rotWithShape="1">
          <a:blip r:embed="rId6">
            <a:alphaModFix/>
          </a:blip>
          <a:srcRect b="29471" l="5853" r="8324" t="22569"/>
          <a:stretch/>
        </p:blipFill>
        <p:spPr>
          <a:xfrm>
            <a:off x="100050" y="1660950"/>
            <a:ext cx="3293901" cy="1538605"/>
          </a:xfrm>
          <a:prstGeom prst="rect">
            <a:avLst/>
          </a:prstGeom>
          <a:noFill/>
          <a:ln cap="flat" cmpd="sng" w="9525">
            <a:solidFill>
              <a:srgbClr val="0000FF"/>
            </a:solidFill>
            <a:prstDash val="solid"/>
            <a:round/>
            <a:headEnd len="sm" w="sm" type="none"/>
            <a:tailEnd len="sm" w="sm" type="none"/>
          </a:ln>
        </p:spPr>
      </p:pic>
      <p:sp>
        <p:nvSpPr>
          <p:cNvPr id="224" name="Google Shape;224;p21"/>
          <p:cNvSpPr txBox="1"/>
          <p:nvPr/>
        </p:nvSpPr>
        <p:spPr>
          <a:xfrm>
            <a:off x="3407075" y="2223150"/>
            <a:ext cx="1330200" cy="535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Not too much detail</a:t>
            </a:r>
            <a:endParaRPr>
              <a:latin typeface="Lato"/>
              <a:ea typeface="Lato"/>
              <a:cs typeface="Lato"/>
              <a:sym typeface="Lato"/>
            </a:endParaRPr>
          </a:p>
        </p:txBody>
      </p:sp>
      <p:cxnSp>
        <p:nvCxnSpPr>
          <p:cNvPr id="225" name="Google Shape;225;p21"/>
          <p:cNvCxnSpPr>
            <a:stCxn id="224" idx="1"/>
          </p:cNvCxnSpPr>
          <p:nvPr/>
        </p:nvCxnSpPr>
        <p:spPr>
          <a:xfrm flipH="1">
            <a:off x="1894175" y="2490750"/>
            <a:ext cx="1512900" cy="35100"/>
          </a:xfrm>
          <a:prstGeom prst="straightConnector1">
            <a:avLst/>
          </a:prstGeom>
          <a:noFill/>
          <a:ln cap="flat" cmpd="sng" w="9525">
            <a:solidFill>
              <a:schemeClr val="dk2"/>
            </a:solidFill>
            <a:prstDash val="solid"/>
            <a:round/>
            <a:headEnd len="med" w="med" type="none"/>
            <a:tailEnd len="med" w="med" type="triangle"/>
          </a:ln>
        </p:spPr>
      </p:cxnSp>
      <p:sp>
        <p:nvSpPr>
          <p:cNvPr id="226" name="Google Shape;226;p21"/>
          <p:cNvSpPr/>
          <p:nvPr/>
        </p:nvSpPr>
        <p:spPr>
          <a:xfrm>
            <a:off x="124725" y="1723300"/>
            <a:ext cx="138300" cy="1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2"/>
          <p:cNvPicPr preferRelativeResize="0"/>
          <p:nvPr/>
        </p:nvPicPr>
        <p:blipFill rotWithShape="1">
          <a:blip r:embed="rId3">
            <a:alphaModFix/>
          </a:blip>
          <a:srcRect b="17646" l="2801" r="5337" t="31761"/>
          <a:stretch/>
        </p:blipFill>
        <p:spPr>
          <a:xfrm>
            <a:off x="103750" y="1017475"/>
            <a:ext cx="5016374" cy="2072125"/>
          </a:xfrm>
          <a:prstGeom prst="rect">
            <a:avLst/>
          </a:prstGeom>
          <a:noFill/>
          <a:ln>
            <a:noFill/>
          </a:ln>
        </p:spPr>
      </p:pic>
      <p:pic>
        <p:nvPicPr>
          <p:cNvPr descr="shutterstock_368732306.jpg" id="232" name="Google Shape;232;p22"/>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
        <p:nvSpPr>
          <p:cNvPr id="233" name="Google Shape;233;p22"/>
          <p:cNvSpPr txBox="1"/>
          <p:nvPr/>
        </p:nvSpPr>
        <p:spPr>
          <a:xfrm rot="-1522941">
            <a:off x="1931497" y="710476"/>
            <a:ext cx="994502" cy="349704"/>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0000"/>
                </a:solidFill>
                <a:latin typeface="Lato"/>
                <a:ea typeface="Lato"/>
                <a:cs typeface="Lato"/>
                <a:sym typeface="Lato"/>
              </a:rPr>
              <a:t>PART2</a:t>
            </a:r>
            <a:endParaRPr b="1" sz="1800">
              <a:solidFill>
                <a:srgbClr val="FF0000"/>
              </a:solidFill>
              <a:latin typeface="Lato"/>
              <a:ea typeface="Lato"/>
              <a:cs typeface="Lato"/>
              <a:sym typeface="Lato"/>
            </a:endParaRPr>
          </a:p>
        </p:txBody>
      </p:sp>
      <p:sp>
        <p:nvSpPr>
          <p:cNvPr id="234" name="Google Shape;234;p22"/>
          <p:cNvSpPr txBox="1"/>
          <p:nvPr/>
        </p:nvSpPr>
        <p:spPr>
          <a:xfrm>
            <a:off x="3783975" y="4683600"/>
            <a:ext cx="3386400" cy="383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FF00FF"/>
              </a:buClr>
              <a:buSzPts val="1400"/>
              <a:buFont typeface="Lato"/>
              <a:buChar char="●"/>
            </a:pPr>
            <a:r>
              <a:rPr b="1" lang="en-GB">
                <a:solidFill>
                  <a:srgbClr val="FF00FF"/>
                </a:solidFill>
                <a:latin typeface="Lato"/>
                <a:ea typeface="Lato"/>
                <a:cs typeface="Lato"/>
                <a:sym typeface="Lato"/>
              </a:rPr>
              <a:t>3 photos in CAE and 2 questions</a:t>
            </a:r>
            <a:endParaRPr b="1">
              <a:solidFill>
                <a:srgbClr val="FF00FF"/>
              </a:solidFill>
              <a:latin typeface="Lato"/>
              <a:ea typeface="Lato"/>
              <a:cs typeface="Lato"/>
              <a:sym typeface="Lato"/>
            </a:endParaRPr>
          </a:p>
        </p:txBody>
      </p:sp>
      <p:pic>
        <p:nvPicPr>
          <p:cNvPr id="235" name="Google Shape;235;p22"/>
          <p:cNvPicPr preferRelativeResize="0"/>
          <p:nvPr/>
        </p:nvPicPr>
        <p:blipFill rotWithShape="1">
          <a:blip r:embed="rId5">
            <a:alphaModFix/>
          </a:blip>
          <a:srcRect b="19791" l="7622" r="53976" t="31606"/>
          <a:stretch/>
        </p:blipFill>
        <p:spPr>
          <a:xfrm>
            <a:off x="6721700" y="1122975"/>
            <a:ext cx="2422300" cy="2299350"/>
          </a:xfrm>
          <a:prstGeom prst="rect">
            <a:avLst/>
          </a:prstGeom>
          <a:noFill/>
          <a:ln>
            <a:noFill/>
          </a:ln>
        </p:spPr>
      </p:pic>
      <p:pic>
        <p:nvPicPr>
          <p:cNvPr id="236" name="Google Shape;236;p22"/>
          <p:cNvPicPr preferRelativeResize="0"/>
          <p:nvPr/>
        </p:nvPicPr>
        <p:blipFill rotWithShape="1">
          <a:blip r:embed="rId6">
            <a:alphaModFix/>
          </a:blip>
          <a:srcRect b="38090" l="48480" r="9414" t="48914"/>
          <a:stretch/>
        </p:blipFill>
        <p:spPr>
          <a:xfrm rot="639825">
            <a:off x="5855375" y="3553262"/>
            <a:ext cx="2887574" cy="668426"/>
          </a:xfrm>
          <a:prstGeom prst="rect">
            <a:avLst/>
          </a:prstGeom>
          <a:noFill/>
          <a:ln>
            <a:noFill/>
          </a:ln>
        </p:spPr>
      </p:pic>
      <p:pic>
        <p:nvPicPr>
          <p:cNvPr id="237" name="Google Shape;237;p22"/>
          <p:cNvPicPr preferRelativeResize="0"/>
          <p:nvPr/>
        </p:nvPicPr>
        <p:blipFill rotWithShape="1">
          <a:blip r:embed="rId7">
            <a:alphaModFix/>
          </a:blip>
          <a:srcRect b="21354" l="60091" r="10155" t="33162"/>
          <a:stretch/>
        </p:blipFill>
        <p:spPr>
          <a:xfrm rot="5400000">
            <a:off x="1678562" y="3580326"/>
            <a:ext cx="1385475" cy="1588476"/>
          </a:xfrm>
          <a:prstGeom prst="rect">
            <a:avLst/>
          </a:prstGeom>
          <a:noFill/>
          <a:ln>
            <a:noFill/>
          </a:ln>
        </p:spPr>
      </p:pic>
      <p:pic>
        <p:nvPicPr>
          <p:cNvPr id="238" name="Google Shape;238;p22"/>
          <p:cNvPicPr preferRelativeResize="0"/>
          <p:nvPr/>
        </p:nvPicPr>
        <p:blipFill rotWithShape="1">
          <a:blip r:embed="rId7">
            <a:alphaModFix/>
          </a:blip>
          <a:srcRect b="21354" l="27856" r="47705" t="33162"/>
          <a:stretch/>
        </p:blipFill>
        <p:spPr>
          <a:xfrm rot="5400000">
            <a:off x="355150" y="2729900"/>
            <a:ext cx="1269875" cy="177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3"/>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rPr>
              <a:t>STRUCTURE</a:t>
            </a:r>
            <a:endParaRPr u="sng"/>
          </a:p>
        </p:txBody>
      </p:sp>
      <p:sp>
        <p:nvSpPr>
          <p:cNvPr id="244" name="Google Shape;244;p23"/>
          <p:cNvSpPr txBox="1"/>
          <p:nvPr>
            <p:ph idx="1" type="body"/>
          </p:nvPr>
        </p:nvSpPr>
        <p:spPr>
          <a:xfrm>
            <a:off x="4202050" y="1003950"/>
            <a:ext cx="3882600" cy="29382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t>In the first picture we can see </a:t>
            </a:r>
            <a:r>
              <a:rPr b="1" lang="en-GB" sz="1100"/>
              <a:t>WHAT APPEARS TO Be</a:t>
            </a:r>
            <a:r>
              <a:rPr lang="en-GB" sz="1100"/>
              <a:t> ………</a:t>
            </a:r>
            <a:endParaRPr sz="1100"/>
          </a:p>
          <a:p>
            <a:pPr indent="0" lvl="0" marL="0" rtl="0" algn="l">
              <a:spcBef>
                <a:spcPts val="1600"/>
              </a:spcBef>
              <a:spcAft>
                <a:spcPts val="0"/>
              </a:spcAft>
              <a:buNone/>
            </a:pPr>
            <a:r>
              <a:rPr b="1" lang="en-GB" sz="1100"/>
              <a:t>WHEREAS</a:t>
            </a:r>
            <a:r>
              <a:rPr lang="en-GB" sz="1100"/>
              <a:t> </a:t>
            </a:r>
            <a:endParaRPr sz="1100"/>
          </a:p>
          <a:p>
            <a:pPr indent="0" lvl="0" marL="0" rtl="0" algn="l">
              <a:spcBef>
                <a:spcPts val="1600"/>
              </a:spcBef>
              <a:spcAft>
                <a:spcPts val="0"/>
              </a:spcAft>
              <a:buNone/>
            </a:pPr>
            <a:r>
              <a:rPr lang="en-GB" sz="1100"/>
              <a:t>Over here this</a:t>
            </a:r>
            <a:r>
              <a:rPr b="1" lang="en-GB" sz="1100"/>
              <a:t> LOOKS LIKE</a:t>
            </a:r>
            <a:r>
              <a:rPr lang="en-GB" sz="1100"/>
              <a:t>……..</a:t>
            </a:r>
            <a:endParaRPr sz="1100"/>
          </a:p>
          <a:p>
            <a:pPr indent="0" lvl="0" marL="0" rtl="0" algn="l">
              <a:spcBef>
                <a:spcPts val="1600"/>
              </a:spcBef>
              <a:spcAft>
                <a:spcPts val="0"/>
              </a:spcAft>
              <a:buNone/>
            </a:pPr>
            <a:r>
              <a:rPr b="1" lang="en-GB" sz="1100"/>
              <a:t>BOTH</a:t>
            </a:r>
            <a:r>
              <a:rPr lang="en-GB" sz="1100"/>
              <a:t> pictures show……….</a:t>
            </a:r>
            <a:endParaRPr sz="1100"/>
          </a:p>
          <a:p>
            <a:pPr indent="0" lvl="0" marL="0" rtl="0" algn="l">
              <a:spcBef>
                <a:spcPts val="1600"/>
              </a:spcBef>
              <a:spcAft>
                <a:spcPts val="0"/>
              </a:spcAft>
              <a:buNone/>
            </a:pPr>
            <a:r>
              <a:rPr lang="en-GB" sz="1100"/>
              <a:t>In the first </a:t>
            </a:r>
            <a:r>
              <a:rPr b="1" lang="en-GB" sz="1100"/>
              <a:t>ONE</a:t>
            </a:r>
            <a:r>
              <a:rPr lang="en-GB" sz="1100"/>
              <a:t> ……</a:t>
            </a:r>
            <a:endParaRPr sz="1100"/>
          </a:p>
          <a:p>
            <a:pPr indent="0" lvl="0" marL="0" rtl="0" algn="l">
              <a:spcBef>
                <a:spcPts val="1600"/>
              </a:spcBef>
              <a:spcAft>
                <a:spcPts val="0"/>
              </a:spcAft>
              <a:buNone/>
            </a:pPr>
            <a:r>
              <a:rPr lang="en-GB" sz="1100"/>
              <a:t>	</a:t>
            </a:r>
            <a:r>
              <a:rPr b="1" lang="en-GB" sz="1100"/>
              <a:t>ON THE OTHER HAND </a:t>
            </a:r>
            <a:endParaRPr b="1" sz="1100"/>
          </a:p>
          <a:p>
            <a:pPr indent="0" lvl="0" marL="0" rtl="0" algn="l">
              <a:spcBef>
                <a:spcPts val="1600"/>
              </a:spcBef>
              <a:spcAft>
                <a:spcPts val="1600"/>
              </a:spcAft>
              <a:buNone/>
            </a:pPr>
            <a:r>
              <a:rPr lang="en-GB" sz="1100"/>
              <a:t>In this one…..</a:t>
            </a:r>
            <a:endParaRPr sz="1100"/>
          </a:p>
        </p:txBody>
      </p:sp>
      <p:pic>
        <p:nvPicPr>
          <p:cNvPr id="245" name="Google Shape;245;p23"/>
          <p:cNvPicPr preferRelativeResize="0"/>
          <p:nvPr/>
        </p:nvPicPr>
        <p:blipFill rotWithShape="1">
          <a:blip r:embed="rId3">
            <a:alphaModFix/>
          </a:blip>
          <a:srcRect b="26112" l="5880" r="36181" t="31093"/>
          <a:stretch/>
        </p:blipFill>
        <p:spPr>
          <a:xfrm>
            <a:off x="321600" y="2723450"/>
            <a:ext cx="3616699" cy="2003401"/>
          </a:xfrm>
          <a:prstGeom prst="rect">
            <a:avLst/>
          </a:prstGeom>
          <a:noFill/>
          <a:ln>
            <a:noFill/>
          </a:ln>
        </p:spPr>
      </p:pic>
      <p:sp>
        <p:nvSpPr>
          <p:cNvPr id="246" name="Google Shape;246;p23"/>
          <p:cNvSpPr txBox="1"/>
          <p:nvPr/>
        </p:nvSpPr>
        <p:spPr>
          <a:xfrm>
            <a:off x="6024425" y="2224350"/>
            <a:ext cx="1634100" cy="4974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a:ea typeface="Lato"/>
                <a:cs typeface="Lato"/>
                <a:sym typeface="Lato"/>
              </a:rPr>
              <a:t>Something very similar</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Something very different</a:t>
            </a:r>
            <a:endParaRPr sz="1000">
              <a:latin typeface="Lato"/>
              <a:ea typeface="Lato"/>
              <a:cs typeface="Lato"/>
              <a:sym typeface="Lato"/>
            </a:endParaRPr>
          </a:p>
        </p:txBody>
      </p:sp>
      <p:sp>
        <p:nvSpPr>
          <p:cNvPr id="247" name="Google Shape;247;p23"/>
          <p:cNvSpPr txBox="1"/>
          <p:nvPr/>
        </p:nvSpPr>
        <p:spPr>
          <a:xfrm>
            <a:off x="6365450" y="1398950"/>
            <a:ext cx="1634100" cy="497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a:ea typeface="Lato"/>
                <a:cs typeface="Lato"/>
                <a:sym typeface="Lato"/>
              </a:rPr>
              <a:t>Speculation and variety of Vocabulary</a:t>
            </a:r>
            <a:endParaRPr sz="1000">
              <a:latin typeface="Lato"/>
              <a:ea typeface="Lato"/>
              <a:cs typeface="Lato"/>
              <a:sym typeface="Lato"/>
            </a:endParaRPr>
          </a:p>
        </p:txBody>
      </p:sp>
      <p:cxnSp>
        <p:nvCxnSpPr>
          <p:cNvPr id="248" name="Google Shape;248;p23"/>
          <p:cNvCxnSpPr>
            <a:stCxn id="247" idx="1"/>
          </p:cNvCxnSpPr>
          <p:nvPr/>
        </p:nvCxnSpPr>
        <p:spPr>
          <a:xfrm flipH="1">
            <a:off x="5754350" y="1647650"/>
            <a:ext cx="611100" cy="2202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23"/>
          <p:cNvCxnSpPr/>
          <p:nvPr/>
        </p:nvCxnSpPr>
        <p:spPr>
          <a:xfrm rot="10800000">
            <a:off x="6848625" y="1242775"/>
            <a:ext cx="14100" cy="170400"/>
          </a:xfrm>
          <a:prstGeom prst="straightConnector1">
            <a:avLst/>
          </a:prstGeom>
          <a:noFill/>
          <a:ln cap="flat" cmpd="sng" w="9525">
            <a:solidFill>
              <a:schemeClr val="dk2"/>
            </a:solidFill>
            <a:prstDash val="solid"/>
            <a:round/>
            <a:headEnd len="med" w="med" type="none"/>
            <a:tailEnd len="med" w="med" type="triangle"/>
          </a:ln>
        </p:spPr>
      </p:cxnSp>
      <p:sp>
        <p:nvSpPr>
          <p:cNvPr id="250" name="Google Shape;250;p23"/>
          <p:cNvSpPr txBox="1"/>
          <p:nvPr/>
        </p:nvSpPr>
        <p:spPr>
          <a:xfrm>
            <a:off x="2928775" y="1647650"/>
            <a:ext cx="808200" cy="344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a:ea typeface="Lato"/>
                <a:cs typeface="Lato"/>
                <a:sym typeface="Lato"/>
              </a:rPr>
              <a:t>Contrast</a:t>
            </a:r>
            <a:endParaRPr sz="1000">
              <a:latin typeface="Lato"/>
              <a:ea typeface="Lato"/>
              <a:cs typeface="Lato"/>
              <a:sym typeface="Lato"/>
            </a:endParaRPr>
          </a:p>
        </p:txBody>
      </p:sp>
      <p:cxnSp>
        <p:nvCxnSpPr>
          <p:cNvPr id="251" name="Google Shape;251;p23"/>
          <p:cNvCxnSpPr/>
          <p:nvPr/>
        </p:nvCxnSpPr>
        <p:spPr>
          <a:xfrm flipH="1" rot="10800000">
            <a:off x="3736975" y="1654850"/>
            <a:ext cx="468900" cy="1650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23"/>
          <p:cNvCxnSpPr/>
          <p:nvPr/>
        </p:nvCxnSpPr>
        <p:spPr>
          <a:xfrm>
            <a:off x="3736975" y="1819850"/>
            <a:ext cx="710400" cy="4884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23"/>
          <p:cNvCxnSpPr/>
          <p:nvPr/>
        </p:nvCxnSpPr>
        <p:spPr>
          <a:xfrm>
            <a:off x="3736975" y="1819850"/>
            <a:ext cx="1037100" cy="1369500"/>
          </a:xfrm>
          <a:prstGeom prst="straightConnector1">
            <a:avLst/>
          </a:prstGeom>
          <a:noFill/>
          <a:ln cap="flat" cmpd="sng" w="9525">
            <a:solidFill>
              <a:schemeClr val="dk2"/>
            </a:solidFill>
            <a:prstDash val="solid"/>
            <a:round/>
            <a:headEnd len="med" w="med" type="none"/>
            <a:tailEnd len="med" w="med" type="triangle"/>
          </a:ln>
        </p:spPr>
      </p:cxnSp>
      <p:sp>
        <p:nvSpPr>
          <p:cNvPr id="254" name="Google Shape;254;p23"/>
          <p:cNvSpPr txBox="1"/>
          <p:nvPr/>
        </p:nvSpPr>
        <p:spPr>
          <a:xfrm>
            <a:off x="6586375" y="2943050"/>
            <a:ext cx="808200" cy="497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a:ea typeface="Lato"/>
                <a:cs typeface="Lato"/>
                <a:sym typeface="Lato"/>
              </a:rPr>
              <a:t>Avoiding repetition</a:t>
            </a:r>
            <a:endParaRPr sz="1000">
              <a:latin typeface="Lato"/>
              <a:ea typeface="Lato"/>
              <a:cs typeface="Lato"/>
              <a:sym typeface="Lato"/>
            </a:endParaRPr>
          </a:p>
        </p:txBody>
      </p:sp>
      <p:cxnSp>
        <p:nvCxnSpPr>
          <p:cNvPr id="255" name="Google Shape;255;p23"/>
          <p:cNvCxnSpPr>
            <a:stCxn id="254" idx="1"/>
          </p:cNvCxnSpPr>
          <p:nvPr/>
        </p:nvCxnSpPr>
        <p:spPr>
          <a:xfrm rot="10800000">
            <a:off x="5271475" y="2910650"/>
            <a:ext cx="1314900" cy="281100"/>
          </a:xfrm>
          <a:prstGeom prst="straightConnector1">
            <a:avLst/>
          </a:prstGeom>
          <a:noFill/>
          <a:ln cap="flat" cmpd="sng" w="9525">
            <a:solidFill>
              <a:schemeClr val="dk2"/>
            </a:solidFill>
            <a:prstDash val="solid"/>
            <a:round/>
            <a:headEnd len="med" w="med" type="none"/>
            <a:tailEnd len="med" w="med" type="triangle"/>
          </a:ln>
        </p:spPr>
      </p:cxnSp>
      <p:pic>
        <p:nvPicPr>
          <p:cNvPr id="256" name="Google Shape;256;p23"/>
          <p:cNvPicPr preferRelativeResize="0"/>
          <p:nvPr/>
        </p:nvPicPr>
        <p:blipFill rotWithShape="1">
          <a:blip r:embed="rId4">
            <a:alphaModFix/>
          </a:blip>
          <a:srcRect b="73049" l="18252" r="21247" t="17279"/>
          <a:stretch/>
        </p:blipFill>
        <p:spPr>
          <a:xfrm>
            <a:off x="184700" y="4646100"/>
            <a:ext cx="4149000" cy="497401"/>
          </a:xfrm>
          <a:prstGeom prst="rect">
            <a:avLst/>
          </a:prstGeom>
          <a:noFill/>
          <a:ln>
            <a:noFill/>
          </a:ln>
        </p:spPr>
      </p:pic>
      <p:sp>
        <p:nvSpPr>
          <p:cNvPr id="257" name="Google Shape;257;p23"/>
          <p:cNvSpPr txBox="1"/>
          <p:nvPr/>
        </p:nvSpPr>
        <p:spPr>
          <a:xfrm>
            <a:off x="1804500" y="2941175"/>
            <a:ext cx="554100" cy="411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CAE</a:t>
            </a:r>
            <a:endParaRPr>
              <a:latin typeface="Lato"/>
              <a:ea typeface="Lato"/>
              <a:cs typeface="Lato"/>
              <a:sym typeface="Lato"/>
            </a:endParaRPr>
          </a:p>
        </p:txBody>
      </p:sp>
      <p:sp>
        <p:nvSpPr>
          <p:cNvPr id="258" name="Google Shape;258;p23"/>
          <p:cNvSpPr txBox="1"/>
          <p:nvPr/>
        </p:nvSpPr>
        <p:spPr>
          <a:xfrm>
            <a:off x="4962750" y="4026050"/>
            <a:ext cx="3882600" cy="10344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latin typeface="Lato"/>
                <a:ea typeface="Lato"/>
                <a:cs typeface="Lato"/>
                <a:sym typeface="Lato"/>
              </a:rPr>
              <a:t>Use second conditional to express preference</a:t>
            </a:r>
            <a:endParaRPr sz="1200" u="sng">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GB" sz="1200">
                <a:latin typeface="Lato"/>
                <a:ea typeface="Lato"/>
                <a:cs typeface="Lato"/>
                <a:sym typeface="Lato"/>
              </a:rPr>
              <a:t>Well, I guess , if I had to choose I would probably GO FOR ….</a:t>
            </a:r>
            <a:endParaRPr sz="1200">
              <a:latin typeface="Lato"/>
              <a:ea typeface="Lato"/>
              <a:cs typeface="Lato"/>
              <a:sym typeface="Lato"/>
            </a:endParaRPr>
          </a:p>
          <a:p>
            <a:pPr indent="0" lvl="0" marL="0" rtl="0" algn="l">
              <a:spcBef>
                <a:spcPts val="0"/>
              </a:spcBef>
              <a:spcAft>
                <a:spcPts val="0"/>
              </a:spcAft>
              <a:buNone/>
            </a:pPr>
            <a:r>
              <a:rPr lang="en-GB" sz="1200">
                <a:latin typeface="Lato"/>
                <a:ea typeface="Lato"/>
                <a:cs typeface="Lato"/>
                <a:sym typeface="Lato"/>
              </a:rPr>
              <a:t>Mainly because……  ( give at least 2 reasons)</a:t>
            </a:r>
            <a:endParaRPr sz="12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4"/>
          <p:cNvSpPr txBox="1"/>
          <p:nvPr>
            <p:ph type="title"/>
          </p:nvPr>
        </p:nvSpPr>
        <p:spPr>
          <a:xfrm>
            <a:off x="1597450" y="53717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a:t>
            </a:r>
            <a:endParaRPr/>
          </a:p>
          <a:p>
            <a:pPr indent="0" lvl="0" marL="0" rtl="0" algn="l">
              <a:spcBef>
                <a:spcPts val="0"/>
              </a:spcBef>
              <a:spcAft>
                <a:spcPts val="0"/>
              </a:spcAft>
              <a:buNone/>
            </a:pPr>
            <a:r>
              <a:t/>
            </a:r>
            <a:endParaRPr b="0"/>
          </a:p>
        </p:txBody>
      </p:sp>
      <p:sp>
        <p:nvSpPr>
          <p:cNvPr id="264" name="Google Shape;264;p24"/>
          <p:cNvSpPr txBox="1"/>
          <p:nvPr>
            <p:ph idx="1" type="body"/>
          </p:nvPr>
        </p:nvSpPr>
        <p:spPr>
          <a:xfrm>
            <a:off x="536525" y="1231075"/>
            <a:ext cx="3893400" cy="381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u="sng">
                <a:solidFill>
                  <a:srgbClr val="000000"/>
                </a:solidFill>
                <a:latin typeface="Arial"/>
                <a:ea typeface="Arial"/>
                <a:cs typeface="Arial"/>
                <a:sym typeface="Arial"/>
              </a:rPr>
              <a:t>DONT MEMORISE THIS IS JUST FOR IDEAS.</a:t>
            </a:r>
            <a:endParaRPr b="1" sz="1000" u="sng">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GB" sz="1000">
                <a:solidFill>
                  <a:srgbClr val="000000"/>
                </a:solidFill>
                <a:latin typeface="Arial"/>
                <a:ea typeface="Arial"/>
                <a:cs typeface="Arial"/>
                <a:sym typeface="Arial"/>
              </a:rPr>
              <a:t>In the first picture we can see </a:t>
            </a:r>
            <a:r>
              <a:rPr b="1" lang="en-GB" sz="1000">
                <a:solidFill>
                  <a:srgbClr val="000000"/>
                </a:solidFill>
                <a:latin typeface="Arial"/>
                <a:ea typeface="Arial"/>
                <a:cs typeface="Arial"/>
                <a:sym typeface="Arial"/>
              </a:rPr>
              <a:t>WHAT APPEARS TO BE</a:t>
            </a:r>
            <a:r>
              <a:rPr lang="en-GB" sz="1000">
                <a:solidFill>
                  <a:srgbClr val="000000"/>
                </a:solidFill>
                <a:latin typeface="Arial"/>
                <a:ea typeface="Arial"/>
                <a:cs typeface="Arial"/>
                <a:sym typeface="Arial"/>
              </a:rPr>
              <a:t> people working with sheep probably on a farm </a:t>
            </a:r>
            <a:r>
              <a:rPr b="1" lang="en-GB" sz="1000">
                <a:solidFill>
                  <a:srgbClr val="000000"/>
                </a:solidFill>
                <a:latin typeface="Arial"/>
                <a:ea typeface="Arial"/>
                <a:cs typeface="Arial"/>
                <a:sym typeface="Arial"/>
              </a:rPr>
              <a:t>WHEREAS</a:t>
            </a:r>
            <a:r>
              <a:rPr lang="en-GB" sz="1000">
                <a:solidFill>
                  <a:srgbClr val="000000"/>
                </a:solidFill>
                <a:latin typeface="Arial"/>
                <a:ea typeface="Arial"/>
                <a:cs typeface="Arial"/>
                <a:sym typeface="Arial"/>
              </a:rPr>
              <a:t> over here this </a:t>
            </a:r>
            <a:r>
              <a:rPr b="1" lang="en-GB" sz="1000">
                <a:solidFill>
                  <a:srgbClr val="000000"/>
                </a:solidFill>
                <a:latin typeface="Arial"/>
                <a:ea typeface="Arial"/>
                <a:cs typeface="Arial"/>
                <a:sym typeface="Arial"/>
              </a:rPr>
              <a:t>LOOKS LIKE</a:t>
            </a:r>
            <a:r>
              <a:rPr lang="en-GB" sz="1000">
                <a:solidFill>
                  <a:srgbClr val="000000"/>
                </a:solidFill>
                <a:latin typeface="Arial"/>
                <a:ea typeface="Arial"/>
                <a:cs typeface="Arial"/>
                <a:sym typeface="Arial"/>
              </a:rPr>
              <a:t> a hotel receptionist checking a family in.</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000">
                <a:solidFill>
                  <a:srgbClr val="000000"/>
                </a:solidFill>
                <a:latin typeface="Arial"/>
                <a:ea typeface="Arial"/>
                <a:cs typeface="Arial"/>
                <a:sym typeface="Arial"/>
              </a:rPr>
              <a:t>BOTH</a:t>
            </a:r>
            <a:r>
              <a:rPr lang="en-GB" sz="1000">
                <a:solidFill>
                  <a:srgbClr val="000000"/>
                </a:solidFill>
                <a:latin typeface="Arial"/>
                <a:ea typeface="Arial"/>
                <a:cs typeface="Arial"/>
                <a:sym typeface="Arial"/>
              </a:rPr>
              <a:t> pictures show very different working environments.</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GB" sz="1000">
                <a:solidFill>
                  <a:srgbClr val="000000"/>
                </a:solidFill>
                <a:latin typeface="Arial"/>
                <a:ea typeface="Arial"/>
                <a:cs typeface="Arial"/>
                <a:sym typeface="Arial"/>
              </a:rPr>
              <a:t>In the first </a:t>
            </a:r>
            <a:r>
              <a:rPr b="1" lang="en-GB" sz="1000">
                <a:solidFill>
                  <a:srgbClr val="000000"/>
                </a:solidFill>
                <a:latin typeface="Arial"/>
                <a:ea typeface="Arial"/>
                <a:cs typeface="Arial"/>
                <a:sym typeface="Arial"/>
              </a:rPr>
              <a:t>ONE</a:t>
            </a:r>
            <a:r>
              <a:rPr lang="en-GB" sz="1000">
                <a:solidFill>
                  <a:srgbClr val="000000"/>
                </a:solidFill>
                <a:latin typeface="Arial"/>
                <a:ea typeface="Arial"/>
                <a:cs typeface="Arial"/>
                <a:sym typeface="Arial"/>
              </a:rPr>
              <a:t> working with animals is always incredibly challenging. It is not always easy to predict how they will behave.</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GB" sz="1000">
                <a:solidFill>
                  <a:srgbClr val="000000"/>
                </a:solidFill>
                <a:latin typeface="Arial"/>
                <a:ea typeface="Arial"/>
                <a:cs typeface="Arial"/>
                <a:sym typeface="Arial"/>
              </a:rPr>
              <a:t>ON THE OTHER HAND</a:t>
            </a:r>
            <a:r>
              <a:rPr lang="en-GB" sz="1000">
                <a:solidFill>
                  <a:srgbClr val="000000"/>
                </a:solidFill>
                <a:latin typeface="Arial"/>
                <a:ea typeface="Arial"/>
                <a:cs typeface="Arial"/>
                <a:sym typeface="Arial"/>
              </a:rPr>
              <a:t> although I get the impression that the job of a receptionist is slightly easier it can still be hard work especially if you have to deal with demanding or complaining clients.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GB" sz="1000">
                <a:solidFill>
                  <a:srgbClr val="000000"/>
                </a:solidFill>
                <a:latin typeface="Arial"/>
                <a:ea typeface="Arial"/>
                <a:cs typeface="Arial"/>
                <a:sym typeface="Arial"/>
              </a:rPr>
              <a:t>In the first picture i imagine that you would have to wake up at dawn maybe 5 in the morning for me that would be the most difficult part of the job WHILE in the second photo customers are sometimes really rude and i think thats what makes her job hard.</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GB" sz="1000">
                <a:solidFill>
                  <a:srgbClr val="000000"/>
                </a:solidFill>
                <a:latin typeface="Arial"/>
                <a:ea typeface="Arial"/>
                <a:cs typeface="Arial"/>
                <a:sym typeface="Arial"/>
              </a:rPr>
              <a:t>Blah blah blah…..</a:t>
            </a:r>
            <a:endParaRPr sz="1000">
              <a:solidFill>
                <a:srgbClr val="000000"/>
              </a:solidFill>
              <a:latin typeface="Arial"/>
              <a:ea typeface="Arial"/>
              <a:cs typeface="Arial"/>
              <a:sym typeface="Arial"/>
            </a:endParaRPr>
          </a:p>
          <a:p>
            <a:pPr indent="0" lvl="0" marL="0" rtl="0" algn="l">
              <a:spcBef>
                <a:spcPts val="0"/>
              </a:spcBef>
              <a:spcAft>
                <a:spcPts val="1600"/>
              </a:spcAft>
              <a:buNone/>
            </a:pPr>
            <a:r>
              <a:t/>
            </a:r>
            <a:endParaRPr sz="1000"/>
          </a:p>
        </p:txBody>
      </p:sp>
      <p:pic>
        <p:nvPicPr>
          <p:cNvPr id="265" name="Google Shape;265;p24"/>
          <p:cNvPicPr preferRelativeResize="0"/>
          <p:nvPr/>
        </p:nvPicPr>
        <p:blipFill rotWithShape="1">
          <a:blip r:embed="rId3">
            <a:alphaModFix/>
          </a:blip>
          <a:srcRect b="21354" l="60091" r="10155" t="33162"/>
          <a:stretch/>
        </p:blipFill>
        <p:spPr>
          <a:xfrm rot="5400000">
            <a:off x="6571332" y="2251932"/>
            <a:ext cx="2462835" cy="2297301"/>
          </a:xfrm>
          <a:prstGeom prst="rect">
            <a:avLst/>
          </a:prstGeom>
          <a:noFill/>
          <a:ln>
            <a:noFill/>
          </a:ln>
        </p:spPr>
      </p:pic>
      <p:pic>
        <p:nvPicPr>
          <p:cNvPr id="266" name="Google Shape;266;p24"/>
          <p:cNvPicPr preferRelativeResize="0"/>
          <p:nvPr/>
        </p:nvPicPr>
        <p:blipFill rotWithShape="1">
          <a:blip r:embed="rId3">
            <a:alphaModFix/>
          </a:blip>
          <a:srcRect b="21354" l="27856" r="47705" t="33162"/>
          <a:stretch/>
        </p:blipFill>
        <p:spPr>
          <a:xfrm rot="5400000">
            <a:off x="4676526" y="770723"/>
            <a:ext cx="2257344" cy="25636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idx="1" type="body"/>
          </p:nvPr>
        </p:nvSpPr>
        <p:spPr>
          <a:xfrm>
            <a:off x="137875" y="1298700"/>
            <a:ext cx="1768200" cy="30981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In the CAE speaking exam the second question is very often</a:t>
            </a:r>
            <a:endParaRPr sz="1100"/>
          </a:p>
          <a:p>
            <a:pPr indent="0" lvl="0" marL="0" rtl="0" algn="l">
              <a:lnSpc>
                <a:spcPct val="115000"/>
              </a:lnSpc>
              <a:spcBef>
                <a:spcPts val="1600"/>
              </a:spcBef>
              <a:spcAft>
                <a:spcPts val="0"/>
              </a:spcAft>
              <a:buNone/>
            </a:pPr>
            <a:r>
              <a:t/>
            </a:r>
            <a:endParaRPr sz="1100"/>
          </a:p>
          <a:p>
            <a:pPr indent="0" lvl="0" marL="0" rtl="0" algn="l">
              <a:lnSpc>
                <a:spcPct val="115000"/>
              </a:lnSpc>
              <a:spcBef>
                <a:spcPts val="1600"/>
              </a:spcBef>
              <a:spcAft>
                <a:spcPts val="0"/>
              </a:spcAft>
              <a:buNone/>
            </a:pPr>
            <a:r>
              <a:rPr b="1" lang="en-GB" sz="1100"/>
              <a:t>How are the people  feeling?</a:t>
            </a:r>
            <a:endParaRPr b="1" sz="1100"/>
          </a:p>
          <a:p>
            <a:pPr indent="0" lvl="0" marL="0" rtl="0" algn="l">
              <a:lnSpc>
                <a:spcPct val="115000"/>
              </a:lnSpc>
              <a:spcBef>
                <a:spcPts val="1600"/>
              </a:spcBef>
              <a:spcAft>
                <a:spcPts val="0"/>
              </a:spcAft>
              <a:buNone/>
            </a:pPr>
            <a:r>
              <a:t/>
            </a:r>
            <a:endParaRPr sz="1100"/>
          </a:p>
          <a:p>
            <a:pPr indent="0" lvl="0" marL="0" rtl="0" algn="l">
              <a:lnSpc>
                <a:spcPct val="115000"/>
              </a:lnSpc>
              <a:spcBef>
                <a:spcPts val="1600"/>
              </a:spcBef>
              <a:spcAft>
                <a:spcPts val="1600"/>
              </a:spcAft>
              <a:buNone/>
            </a:pPr>
            <a:r>
              <a:rPr lang="en-GB" sz="1100"/>
              <a:t>As such </a:t>
            </a:r>
            <a:r>
              <a:rPr lang="en-GB" sz="1100"/>
              <a:t>it's</a:t>
            </a:r>
            <a:r>
              <a:rPr lang="en-GB" sz="1100"/>
              <a:t> very important to pick up vocab, please </a:t>
            </a:r>
            <a:r>
              <a:rPr lang="en-GB" sz="1100"/>
              <a:t>don't</a:t>
            </a:r>
            <a:r>
              <a:rPr lang="en-GB" sz="1100"/>
              <a:t> use vocab like ´happy ´or ´sad´</a:t>
            </a:r>
            <a:endParaRPr sz="1100"/>
          </a:p>
        </p:txBody>
      </p:sp>
      <p:pic>
        <p:nvPicPr>
          <p:cNvPr id="272" name="Google Shape;272;p25"/>
          <p:cNvPicPr preferRelativeResize="0"/>
          <p:nvPr/>
        </p:nvPicPr>
        <p:blipFill rotWithShape="1">
          <a:blip r:embed="rId3">
            <a:alphaModFix/>
          </a:blip>
          <a:srcRect b="9771" l="1616" r="1022" t="0"/>
          <a:stretch/>
        </p:blipFill>
        <p:spPr>
          <a:xfrm>
            <a:off x="2152700" y="826375"/>
            <a:ext cx="6918274" cy="41996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6"/>
          <p:cNvSpPr txBox="1"/>
          <p:nvPr>
            <p:ph idx="1" type="body"/>
          </p:nvPr>
        </p:nvSpPr>
        <p:spPr>
          <a:xfrm>
            <a:off x="729450" y="1068650"/>
            <a:ext cx="2303400" cy="6723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GB" sz="3000"/>
              <a:t>Have a go</a:t>
            </a:r>
            <a:endParaRPr sz="3000"/>
          </a:p>
        </p:txBody>
      </p:sp>
      <p:pic>
        <p:nvPicPr>
          <p:cNvPr id="278" name="Google Shape;278;p26"/>
          <p:cNvPicPr preferRelativeResize="0"/>
          <p:nvPr/>
        </p:nvPicPr>
        <p:blipFill rotWithShape="1">
          <a:blip r:embed="rId3">
            <a:alphaModFix/>
          </a:blip>
          <a:srcRect b="41505" l="17095" r="43082" t="23241"/>
          <a:stretch/>
        </p:blipFill>
        <p:spPr>
          <a:xfrm>
            <a:off x="174075" y="2612138"/>
            <a:ext cx="2548001" cy="1691727"/>
          </a:xfrm>
          <a:prstGeom prst="rect">
            <a:avLst/>
          </a:prstGeom>
          <a:noFill/>
          <a:ln>
            <a:noFill/>
          </a:ln>
        </p:spPr>
      </p:pic>
      <p:pic>
        <p:nvPicPr>
          <p:cNvPr id="279" name="Google Shape;279;p26"/>
          <p:cNvPicPr preferRelativeResize="0"/>
          <p:nvPr/>
        </p:nvPicPr>
        <p:blipFill rotWithShape="1">
          <a:blip r:embed="rId4">
            <a:alphaModFix/>
          </a:blip>
          <a:srcRect b="32034" l="45720" r="15229" t="32676"/>
          <a:stretch/>
        </p:blipFill>
        <p:spPr>
          <a:xfrm>
            <a:off x="3032750" y="2571750"/>
            <a:ext cx="2615258" cy="1772500"/>
          </a:xfrm>
          <a:prstGeom prst="rect">
            <a:avLst/>
          </a:prstGeom>
          <a:noFill/>
          <a:ln>
            <a:noFill/>
          </a:ln>
        </p:spPr>
      </p:pic>
      <p:pic>
        <p:nvPicPr>
          <p:cNvPr id="280" name="Google Shape;280;p26"/>
          <p:cNvPicPr preferRelativeResize="0"/>
          <p:nvPr/>
        </p:nvPicPr>
        <p:blipFill rotWithShape="1">
          <a:blip r:embed="rId5">
            <a:alphaModFix/>
          </a:blip>
          <a:srcRect b="39126" l="15152" r="45511" t="27772"/>
          <a:stretch/>
        </p:blipFill>
        <p:spPr>
          <a:xfrm>
            <a:off x="5839850" y="2571750"/>
            <a:ext cx="2808387" cy="1772500"/>
          </a:xfrm>
          <a:prstGeom prst="rect">
            <a:avLst/>
          </a:prstGeom>
          <a:noFill/>
          <a:ln>
            <a:noFill/>
          </a:ln>
        </p:spPr>
      </p:pic>
      <p:pic>
        <p:nvPicPr>
          <p:cNvPr id="281" name="Google Shape;281;p26"/>
          <p:cNvPicPr preferRelativeResize="0"/>
          <p:nvPr/>
        </p:nvPicPr>
        <p:blipFill rotWithShape="1">
          <a:blip r:embed="rId6">
            <a:alphaModFix/>
          </a:blip>
          <a:srcRect b="45504" l="15202" r="39334" t="48033"/>
          <a:stretch/>
        </p:blipFill>
        <p:spPr>
          <a:xfrm>
            <a:off x="1462475" y="2057400"/>
            <a:ext cx="4185526" cy="446175"/>
          </a:xfrm>
          <a:prstGeom prst="rect">
            <a:avLst/>
          </a:prstGeom>
          <a:noFill/>
          <a:ln>
            <a:noFill/>
          </a:ln>
        </p:spPr>
      </p:pic>
      <p:sp>
        <p:nvSpPr>
          <p:cNvPr id="282" name="Google Shape;282;p26"/>
          <p:cNvSpPr txBox="1"/>
          <p:nvPr/>
        </p:nvSpPr>
        <p:spPr>
          <a:xfrm>
            <a:off x="7519500" y="1112375"/>
            <a:ext cx="554100" cy="411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CAE</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